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152400"/>
            <a:ext cx="8382000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400800" y="6096000"/>
            <a:ext cx="2261616" cy="5486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3041" y="236473"/>
            <a:ext cx="7817916" cy="489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8469" y="1372361"/>
            <a:ext cx="8227060" cy="4274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h.pa.gov/PDMP" TargetMode="External"/><Relationship Id="rId2" Type="http://schemas.openxmlformats.org/officeDocument/2006/relationships/hyperlink" Target="mailto:RA-DH-PDMP@p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1413" y="3930777"/>
            <a:ext cx="4669155" cy="145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ABC-MAP </a:t>
            </a:r>
            <a:r>
              <a:rPr sz="2800" spc="-10" dirty="0">
                <a:latin typeface="Verdana"/>
                <a:cs typeface="Verdana"/>
              </a:rPr>
              <a:t>Act </a:t>
            </a:r>
            <a:r>
              <a:rPr sz="2800" spc="-5" dirty="0">
                <a:latin typeface="Verdana"/>
                <a:cs typeface="Verdana"/>
              </a:rPr>
              <a:t>191 of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2014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Verdana"/>
                <a:cs typeface="Verdana"/>
              </a:rPr>
              <a:t>September 16,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2016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64742" y="1738757"/>
            <a:ext cx="6662420" cy="146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dirty="0">
                <a:solidFill>
                  <a:srgbClr val="000000"/>
                </a:solidFill>
                <a:latin typeface="Verdana"/>
                <a:cs typeface="Verdana"/>
              </a:rPr>
              <a:t>Pennsylvania’s</a:t>
            </a:r>
          </a:p>
          <a:p>
            <a:pPr marL="12065" marR="5080" algn="ctr">
              <a:lnSpc>
                <a:spcPct val="100000"/>
              </a:lnSpc>
            </a:pPr>
            <a:r>
              <a:rPr b="1" dirty="0">
                <a:solidFill>
                  <a:srgbClr val="000000"/>
                </a:solidFill>
                <a:latin typeface="Verdana"/>
                <a:cs typeface="Verdana"/>
              </a:rPr>
              <a:t>Prescription </a:t>
            </a:r>
            <a:r>
              <a:rPr b="1" spc="-5" dirty="0">
                <a:solidFill>
                  <a:srgbClr val="000000"/>
                </a:solidFill>
                <a:latin typeface="Verdana"/>
                <a:cs typeface="Verdana"/>
              </a:rPr>
              <a:t>Drug</a:t>
            </a:r>
            <a:r>
              <a:rPr b="1" spc="-7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b="1" dirty="0">
                <a:solidFill>
                  <a:srgbClr val="000000"/>
                </a:solidFill>
                <a:latin typeface="Verdana"/>
                <a:cs typeface="Verdana"/>
              </a:rPr>
              <a:t>Monitoring  Program </a:t>
            </a:r>
            <a:r>
              <a:rPr b="1" spc="-5" dirty="0">
                <a:solidFill>
                  <a:srgbClr val="000000"/>
                </a:solidFill>
                <a:latin typeface="Verdana"/>
                <a:cs typeface="Verdana"/>
              </a:rPr>
              <a:t>(PA</a:t>
            </a:r>
            <a:r>
              <a:rPr b="1" spc="-6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b="1" dirty="0">
                <a:solidFill>
                  <a:srgbClr val="000000"/>
                </a:solidFill>
                <a:latin typeface="Verdana"/>
                <a:cs typeface="Verdana"/>
              </a:rPr>
              <a:t>PDMP)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5800"/>
            <a:ext cx="91440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11214" y="2180971"/>
            <a:ext cx="75374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Step</a:t>
            </a:r>
            <a:r>
              <a:rPr sz="1600" b="1" u="heavy" spc="-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1151" y="4209288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3532" y="4131564"/>
            <a:ext cx="116205" cy="154305"/>
          </a:xfrm>
          <a:custGeom>
            <a:avLst/>
            <a:gdLst/>
            <a:ahLst/>
            <a:cxnLst/>
            <a:rect l="l" t="t" r="r" b="b"/>
            <a:pathLst>
              <a:path w="116205" h="154304">
                <a:moveTo>
                  <a:pt x="115697" y="153924"/>
                </a:moveTo>
                <a:lnTo>
                  <a:pt x="0" y="76962"/>
                </a:lnTo>
                <a:lnTo>
                  <a:pt x="115697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19500" y="4085894"/>
            <a:ext cx="4091940" cy="257175"/>
          </a:xfrm>
          <a:custGeom>
            <a:avLst/>
            <a:gdLst/>
            <a:ahLst/>
            <a:cxnLst/>
            <a:rect l="l" t="t" r="r" b="b"/>
            <a:pathLst>
              <a:path w="4091940" h="257175">
                <a:moveTo>
                  <a:pt x="0" y="256870"/>
                </a:moveTo>
                <a:lnTo>
                  <a:pt x="4091686" y="256870"/>
                </a:lnTo>
                <a:lnTo>
                  <a:pt x="4091686" y="0"/>
                </a:lnTo>
                <a:lnTo>
                  <a:pt x="0" y="0"/>
                </a:lnTo>
                <a:lnTo>
                  <a:pt x="0" y="2568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0" y="4063034"/>
            <a:ext cx="4091940" cy="257175"/>
          </a:xfrm>
          <a:custGeom>
            <a:avLst/>
            <a:gdLst/>
            <a:ahLst/>
            <a:cxnLst/>
            <a:rect l="l" t="t" r="r" b="b"/>
            <a:pathLst>
              <a:path w="4091940" h="257175">
                <a:moveTo>
                  <a:pt x="0" y="256870"/>
                </a:moveTo>
                <a:lnTo>
                  <a:pt x="4091686" y="256870"/>
                </a:lnTo>
                <a:lnTo>
                  <a:pt x="4091686" y="0"/>
                </a:lnTo>
                <a:lnTo>
                  <a:pt x="0" y="0"/>
                </a:lnTo>
                <a:lnTo>
                  <a:pt x="0" y="25687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86936" y="3583304"/>
            <a:ext cx="3943985" cy="730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 algn="ctr">
              <a:lnSpc>
                <a:spcPct val="100000"/>
              </a:lnSpc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Create an</a:t>
            </a:r>
            <a:r>
              <a:rPr sz="1600" b="1" u="heavy" spc="-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Account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To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begin the process, click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on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"Create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an</a:t>
            </a:r>
            <a:r>
              <a:rPr sz="1200" spc="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Account."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00"/>
            <a:ext cx="9144000" cy="556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19145" y="5257546"/>
            <a:ext cx="6063615" cy="421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* Please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make sure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to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keep your passwords private and safe.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Do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not share them. Any intentional and/or  unintentional and negligent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release of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information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from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the PDMP system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is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subject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to civil penalties of 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not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less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than $2,500 for </a:t>
            </a:r>
            <a:r>
              <a:rPr sz="900" dirty="0">
                <a:solidFill>
                  <a:srgbClr val="FF0000"/>
                </a:solidFill>
                <a:latin typeface="Verdana"/>
                <a:cs typeface="Verdana"/>
              </a:rPr>
              <a:t>each</a:t>
            </a:r>
            <a:r>
              <a:rPr sz="900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Verdana"/>
                <a:cs typeface="Verdana"/>
              </a:rPr>
              <a:t>offense.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1258" y="2017014"/>
            <a:ext cx="5433060" cy="1875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315">
              <a:lnSpc>
                <a:spcPct val="100000"/>
              </a:lnSpc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Step</a:t>
            </a:r>
            <a:r>
              <a:rPr sz="1600" b="1" u="heavy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Create an</a:t>
            </a:r>
            <a:r>
              <a:rPr sz="1600" b="1" u="heavy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Account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Note: </a:t>
            </a:r>
            <a:r>
              <a:rPr sz="1200" spc="-20" dirty="0">
                <a:solidFill>
                  <a:srgbClr val="FF0000"/>
                </a:solidFill>
                <a:latin typeface="Verdana"/>
                <a:cs typeface="Verdana"/>
              </a:rPr>
              <a:t>Your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email is your username. Passwords</a:t>
            </a:r>
            <a:r>
              <a:rPr sz="1200" spc="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must:</a:t>
            </a:r>
            <a:endParaRPr sz="1200">
              <a:latin typeface="Verdana"/>
              <a:cs typeface="Verdana"/>
            </a:endParaRPr>
          </a:p>
          <a:p>
            <a:pPr marL="231775" indent="-219075">
              <a:lnSpc>
                <a:spcPct val="100000"/>
              </a:lnSpc>
              <a:spcBef>
                <a:spcPts val="540"/>
              </a:spcBef>
              <a:buAutoNum type="arabicParenR"/>
              <a:tabLst>
                <a:tab pos="232410" algn="l"/>
              </a:tabLst>
            </a:pP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Be at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least eight characters;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endParaRPr sz="1200">
              <a:latin typeface="Verdana"/>
              <a:cs typeface="Verdana"/>
            </a:endParaRPr>
          </a:p>
          <a:p>
            <a:pPr marL="231775" indent="-219075">
              <a:lnSpc>
                <a:spcPct val="100000"/>
              </a:lnSpc>
              <a:buAutoNum type="arabicParenR"/>
              <a:tabLst>
                <a:tab pos="232410" algn="l"/>
              </a:tabLst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Include one uppercase </a:t>
            </a:r>
            <a:r>
              <a:rPr sz="1200" spc="-30" dirty="0">
                <a:solidFill>
                  <a:srgbClr val="FF0000"/>
                </a:solidFill>
                <a:latin typeface="Verdana"/>
                <a:cs typeface="Verdana"/>
              </a:rPr>
              <a:t>letter,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one symbol (!,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@,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#,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$,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etc.) and</a:t>
            </a:r>
            <a:r>
              <a:rPr sz="1200" spc="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one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lowercase</a:t>
            </a:r>
            <a:r>
              <a:rPr sz="1200" spc="-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FF0000"/>
                </a:solidFill>
                <a:latin typeface="Verdana"/>
                <a:cs typeface="Verdana"/>
              </a:rPr>
              <a:t>letter.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7887"/>
            <a:ext cx="91440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65189" y="1917953"/>
            <a:ext cx="75311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Step</a:t>
            </a:r>
            <a:r>
              <a:rPr sz="1600" b="1" u="heavy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3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0133" y="3369690"/>
            <a:ext cx="5455920" cy="1130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Select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your</a:t>
            </a:r>
            <a:r>
              <a:rPr sz="1600" b="1" u="heavy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Role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Select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the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primary category of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your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role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to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expand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the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list.  This </a:t>
            </a:r>
            <a:r>
              <a:rPr sz="1400" spc="5" dirty="0">
                <a:solidFill>
                  <a:srgbClr val="FF0000"/>
                </a:solidFill>
                <a:latin typeface="Verdana"/>
                <a:cs typeface="Verdana"/>
              </a:rPr>
              <a:t>will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allow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you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to select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your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specific role. </a:t>
            </a:r>
            <a:r>
              <a:rPr sz="1400" spc="5" dirty="0">
                <a:solidFill>
                  <a:srgbClr val="FF0000"/>
                </a:solidFill>
                <a:latin typeface="Verdana"/>
                <a:cs typeface="Verdana"/>
              </a:rPr>
              <a:t>Click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on</a:t>
            </a:r>
            <a:r>
              <a:rPr sz="1400" spc="-2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"Save 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and Continue"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to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proceed with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the registration</a:t>
            </a:r>
            <a:r>
              <a:rPr sz="1400" spc="-10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FF0000"/>
                </a:solidFill>
                <a:latin typeface="Verdana"/>
                <a:cs typeface="Verdana"/>
              </a:rPr>
              <a:t>process.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76199"/>
            <a:ext cx="8839200" cy="6777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62902" y="1123569"/>
            <a:ext cx="75438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Step</a:t>
            </a:r>
            <a:r>
              <a:rPr sz="1600" b="1" u="heavy" spc="-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4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93464" y="1798320"/>
            <a:ext cx="1487170" cy="1286510"/>
          </a:xfrm>
          <a:custGeom>
            <a:avLst/>
            <a:gdLst/>
            <a:ahLst/>
            <a:cxnLst/>
            <a:rect l="l" t="t" r="r" b="b"/>
            <a:pathLst>
              <a:path w="1487170" h="1286510">
                <a:moveTo>
                  <a:pt x="0" y="0"/>
                </a:moveTo>
                <a:lnTo>
                  <a:pt x="1347470" y="1286002"/>
                </a:lnTo>
                <a:lnTo>
                  <a:pt x="1487170" y="1286002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2608" y="1805939"/>
            <a:ext cx="100965" cy="100965"/>
          </a:xfrm>
          <a:custGeom>
            <a:avLst/>
            <a:gdLst/>
            <a:ahLst/>
            <a:cxnLst/>
            <a:rect l="l" t="t" r="r" b="b"/>
            <a:pathLst>
              <a:path w="100964" h="100964">
                <a:moveTo>
                  <a:pt x="29082" y="100457"/>
                </a:moveTo>
                <a:lnTo>
                  <a:pt x="0" y="0"/>
                </a:lnTo>
                <a:lnTo>
                  <a:pt x="100583" y="2476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85459" y="2578569"/>
            <a:ext cx="0" cy="1011555"/>
          </a:xfrm>
          <a:custGeom>
            <a:avLst/>
            <a:gdLst/>
            <a:ahLst/>
            <a:cxnLst/>
            <a:rect l="l" t="t" r="r" b="b"/>
            <a:pathLst>
              <a:path h="1011554">
                <a:moveTo>
                  <a:pt x="0" y="1011466"/>
                </a:moveTo>
                <a:lnTo>
                  <a:pt x="0" y="0"/>
                </a:lnTo>
                <a:lnTo>
                  <a:pt x="0" y="10114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85459" y="2578607"/>
            <a:ext cx="2100580" cy="1353820"/>
          </a:xfrm>
          <a:custGeom>
            <a:avLst/>
            <a:gdLst/>
            <a:ahLst/>
            <a:cxnLst/>
            <a:rect l="l" t="t" r="r" b="b"/>
            <a:pathLst>
              <a:path w="2100579" h="1353820">
                <a:moveTo>
                  <a:pt x="0" y="1353312"/>
                </a:moveTo>
                <a:lnTo>
                  <a:pt x="2100072" y="1353312"/>
                </a:lnTo>
                <a:lnTo>
                  <a:pt x="2100072" y="0"/>
                </a:lnTo>
                <a:lnTo>
                  <a:pt x="0" y="0"/>
                </a:lnTo>
                <a:lnTo>
                  <a:pt x="0" y="13533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85459" y="2578607"/>
            <a:ext cx="2100580" cy="1353820"/>
          </a:xfrm>
          <a:prstGeom prst="rect">
            <a:avLst/>
          </a:prstGeom>
          <a:solidFill>
            <a:srgbClr val="FFFFFF"/>
          </a:solidFill>
          <a:ln w="12192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265"/>
              </a:lnSpc>
            </a:pP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A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verification </a:t>
            </a:r>
            <a:r>
              <a:rPr sz="1100" spc="-10" dirty="0">
                <a:solidFill>
                  <a:srgbClr val="FF0000"/>
                </a:solidFill>
                <a:latin typeface="Verdana"/>
                <a:cs typeface="Verdana"/>
              </a:rPr>
              <a:t>link will</a:t>
            </a:r>
            <a:r>
              <a:rPr sz="1100" spc="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be</a:t>
            </a:r>
            <a:endParaRPr sz="1100">
              <a:latin typeface="Verdana"/>
              <a:cs typeface="Verdana"/>
            </a:endParaRPr>
          </a:p>
          <a:p>
            <a:pPr marL="5715" marR="200660">
              <a:lnSpc>
                <a:spcPct val="99900"/>
              </a:lnSpc>
            </a:pP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sent to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the email address  you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entered. You </a:t>
            </a:r>
            <a:r>
              <a:rPr sz="1100" spc="-10" dirty="0">
                <a:solidFill>
                  <a:srgbClr val="FF0000"/>
                </a:solidFill>
                <a:latin typeface="Verdana"/>
                <a:cs typeface="Verdana"/>
              </a:rPr>
              <a:t>will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need  to </a:t>
            </a:r>
            <a:r>
              <a:rPr sz="1100" spc="-10" dirty="0">
                <a:solidFill>
                  <a:srgbClr val="FF0000"/>
                </a:solidFill>
                <a:latin typeface="Verdana"/>
                <a:cs typeface="Verdana"/>
              </a:rPr>
              <a:t>click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on the </a:t>
            </a:r>
            <a:r>
              <a:rPr sz="1100" spc="-10" dirty="0">
                <a:solidFill>
                  <a:srgbClr val="FF0000"/>
                </a:solidFill>
                <a:latin typeface="Verdana"/>
                <a:cs typeface="Verdana"/>
              </a:rPr>
              <a:t>link in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the 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email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to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verify your email  address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so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that your 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account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approval </a:t>
            </a:r>
            <a:r>
              <a:rPr sz="1100" dirty="0">
                <a:solidFill>
                  <a:srgbClr val="FF0000"/>
                </a:solidFill>
                <a:latin typeface="Verdana"/>
                <a:cs typeface="Verdana"/>
              </a:rPr>
              <a:t>process  can</a:t>
            </a:r>
            <a:r>
              <a:rPr sz="1100" spc="-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Verdana"/>
                <a:cs typeface="Verdana"/>
              </a:rPr>
              <a:t>begin.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304800"/>
            <a:ext cx="90678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65923" y="1777110"/>
            <a:ext cx="75311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Step</a:t>
            </a:r>
            <a:r>
              <a:rPr sz="1600" b="1" u="heavy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52800" y="2366772"/>
            <a:ext cx="2898775" cy="311150"/>
          </a:xfrm>
          <a:custGeom>
            <a:avLst/>
            <a:gdLst/>
            <a:ahLst/>
            <a:cxnLst/>
            <a:rect l="l" t="t" r="r" b="b"/>
            <a:pathLst>
              <a:path w="2898775" h="311150">
                <a:moveTo>
                  <a:pt x="0" y="0"/>
                </a:moveTo>
                <a:lnTo>
                  <a:pt x="2659253" y="310768"/>
                </a:lnTo>
                <a:lnTo>
                  <a:pt x="2898266" y="310768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6035" y="2308860"/>
            <a:ext cx="162560" cy="155575"/>
          </a:xfrm>
          <a:custGeom>
            <a:avLst/>
            <a:gdLst/>
            <a:ahLst/>
            <a:cxnLst/>
            <a:rect l="l" t="t" r="r" b="b"/>
            <a:pathLst>
              <a:path w="162560" h="155575">
                <a:moveTo>
                  <a:pt x="129031" y="155066"/>
                </a:moveTo>
                <a:lnTo>
                  <a:pt x="0" y="50673"/>
                </a:lnTo>
                <a:lnTo>
                  <a:pt x="16256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68211" y="2442921"/>
            <a:ext cx="2829560" cy="528320"/>
          </a:xfrm>
          <a:custGeom>
            <a:avLst/>
            <a:gdLst/>
            <a:ahLst/>
            <a:cxnLst/>
            <a:rect l="l" t="t" r="r" b="b"/>
            <a:pathLst>
              <a:path w="2829559" h="528319">
                <a:moveTo>
                  <a:pt x="0" y="528116"/>
                </a:moveTo>
                <a:lnTo>
                  <a:pt x="2829179" y="528116"/>
                </a:lnTo>
                <a:lnTo>
                  <a:pt x="2829179" y="0"/>
                </a:lnTo>
                <a:lnTo>
                  <a:pt x="0" y="0"/>
                </a:lnTo>
                <a:lnTo>
                  <a:pt x="0" y="5281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68211" y="2442972"/>
            <a:ext cx="2342515" cy="368935"/>
          </a:xfrm>
          <a:custGeom>
            <a:avLst/>
            <a:gdLst/>
            <a:ahLst/>
            <a:cxnLst/>
            <a:rect l="l" t="t" r="r" b="b"/>
            <a:pathLst>
              <a:path w="2342515" h="368935">
                <a:moveTo>
                  <a:pt x="0" y="368808"/>
                </a:moveTo>
                <a:lnTo>
                  <a:pt x="2342388" y="368808"/>
                </a:lnTo>
                <a:lnTo>
                  <a:pt x="2342388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68211" y="2442972"/>
            <a:ext cx="2342515" cy="368935"/>
          </a:xfrm>
          <a:prstGeom prst="rect">
            <a:avLst/>
          </a:prstGeom>
          <a:solidFill>
            <a:srgbClr val="FFFFFF"/>
          </a:solidFill>
          <a:ln w="12191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20">
              <a:lnSpc>
                <a:spcPts val="1380"/>
              </a:lnSpc>
            </a:pP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Multiple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DEA numbers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can</a:t>
            </a:r>
            <a:r>
              <a:rPr sz="1200" spc="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be</a:t>
            </a:r>
            <a:endParaRPr sz="1200">
              <a:latin typeface="Verdana"/>
              <a:cs typeface="Verdana"/>
            </a:endParaRPr>
          </a:p>
          <a:p>
            <a:pPr marL="7620">
              <a:lnSpc>
                <a:spcPts val="1425"/>
              </a:lnSpc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entered, if</a:t>
            </a:r>
            <a:r>
              <a:rPr sz="1200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Verdana"/>
                <a:cs typeface="Verdana"/>
              </a:rPr>
              <a:t>necessary.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78935" y="3477767"/>
            <a:ext cx="4007485" cy="259079"/>
          </a:xfrm>
          <a:custGeom>
            <a:avLst/>
            <a:gdLst/>
            <a:ahLst/>
            <a:cxnLst/>
            <a:rect l="l" t="t" r="r" b="b"/>
            <a:pathLst>
              <a:path w="4007484" h="259079">
                <a:moveTo>
                  <a:pt x="0" y="0"/>
                </a:moveTo>
                <a:lnTo>
                  <a:pt x="3736847" y="258953"/>
                </a:lnTo>
                <a:lnTo>
                  <a:pt x="4007485" y="258953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53028" y="3401567"/>
            <a:ext cx="156210" cy="158115"/>
          </a:xfrm>
          <a:custGeom>
            <a:avLst/>
            <a:gdLst/>
            <a:ahLst/>
            <a:cxnLst/>
            <a:rect l="l" t="t" r="r" b="b"/>
            <a:pathLst>
              <a:path w="156210" h="158114">
                <a:moveTo>
                  <a:pt x="140970" y="157861"/>
                </a:moveTo>
                <a:lnTo>
                  <a:pt x="0" y="66675"/>
                </a:lnTo>
                <a:lnTo>
                  <a:pt x="15621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41947" y="3477767"/>
            <a:ext cx="1483360" cy="370840"/>
          </a:xfrm>
          <a:custGeom>
            <a:avLst/>
            <a:gdLst/>
            <a:ahLst/>
            <a:cxnLst/>
            <a:rect l="l" t="t" r="r" b="b"/>
            <a:pathLst>
              <a:path w="1483359" h="370839">
                <a:moveTo>
                  <a:pt x="0" y="370332"/>
                </a:moveTo>
                <a:lnTo>
                  <a:pt x="1482852" y="370332"/>
                </a:lnTo>
                <a:lnTo>
                  <a:pt x="1482852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441947" y="3477767"/>
            <a:ext cx="1483360" cy="370840"/>
          </a:xfrm>
          <a:prstGeom prst="rect">
            <a:avLst/>
          </a:prstGeom>
          <a:solidFill>
            <a:srgbClr val="FFFFFF"/>
          </a:solidFill>
          <a:ln w="12192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390"/>
              </a:lnSpc>
            </a:pP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Save time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with</a:t>
            </a:r>
            <a:r>
              <a:rPr sz="1200" spc="-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endParaRPr sz="1200">
              <a:latin typeface="Verdana"/>
              <a:cs typeface="Verdana"/>
            </a:endParaRPr>
          </a:p>
          <a:p>
            <a:pPr marL="5715">
              <a:lnSpc>
                <a:spcPts val="1430"/>
              </a:lnSpc>
            </a:pP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AutoFill</a:t>
            </a:r>
            <a:r>
              <a:rPr sz="1200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feature.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12408" y="6089903"/>
            <a:ext cx="2500630" cy="516255"/>
          </a:xfrm>
          <a:custGeom>
            <a:avLst/>
            <a:gdLst/>
            <a:ahLst/>
            <a:cxnLst/>
            <a:rect l="l" t="t" r="r" b="b"/>
            <a:pathLst>
              <a:path w="2500629" h="516254">
                <a:moveTo>
                  <a:pt x="0" y="515937"/>
                </a:moveTo>
                <a:lnTo>
                  <a:pt x="2500122" y="515937"/>
                </a:lnTo>
                <a:lnTo>
                  <a:pt x="2500122" y="0"/>
                </a:lnTo>
                <a:lnTo>
                  <a:pt x="0" y="0"/>
                </a:lnTo>
                <a:lnTo>
                  <a:pt x="0" y="515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29171" y="6089903"/>
            <a:ext cx="2128520" cy="516255"/>
          </a:xfrm>
          <a:prstGeom prst="rect">
            <a:avLst/>
          </a:prstGeom>
          <a:solidFill>
            <a:srgbClr val="FFFFFF"/>
          </a:solidFill>
          <a:ln w="12192">
            <a:solidFill>
              <a:srgbClr val="FF000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55244" marR="45720">
              <a:lnSpc>
                <a:spcPct val="100000"/>
              </a:lnSpc>
              <a:spcBef>
                <a:spcPts val="475"/>
              </a:spcBef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Scroll down to continue to 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employer</a:t>
            </a:r>
            <a:r>
              <a:rPr sz="1200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section.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1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96098" y="386588"/>
            <a:ext cx="75311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Step</a:t>
            </a:r>
            <a:r>
              <a:rPr sz="1600" b="1" u="heavy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6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415" y="2123694"/>
            <a:ext cx="3524885" cy="2913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Complete Registration</a:t>
            </a:r>
            <a:r>
              <a:rPr sz="1600" b="1" u="heavy" spc="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Process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24765" algn="just">
              <a:lnSpc>
                <a:spcPct val="99600"/>
              </a:lnSpc>
              <a:buAutoNum type="arabicParenR"/>
              <a:tabLst>
                <a:tab pos="248920" algn="l"/>
              </a:tabLst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Complete the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employer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section making  sure to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enter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information into all required  fields.</a:t>
            </a:r>
            <a:endParaRPr sz="1300">
              <a:latin typeface="Verdana"/>
              <a:cs typeface="Verdana"/>
            </a:endParaRPr>
          </a:p>
          <a:p>
            <a:pPr marL="248920" indent="-236220">
              <a:lnSpc>
                <a:spcPts val="1550"/>
              </a:lnSpc>
              <a:buAutoNum type="arabicParenR"/>
              <a:tabLst>
                <a:tab pos="248920" algn="l"/>
              </a:tabLst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AutoFill will automatically fill</a:t>
            </a:r>
            <a:r>
              <a:rPr sz="1300" spc="-1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in</a:t>
            </a:r>
            <a:endParaRPr sz="1300">
              <a:latin typeface="Verdana"/>
              <a:cs typeface="Verdana"/>
            </a:endParaRPr>
          </a:p>
          <a:p>
            <a:pPr marL="12700" marR="127635">
              <a:lnSpc>
                <a:spcPct val="99500"/>
              </a:lnSpc>
              <a:spcBef>
                <a:spcPts val="5"/>
              </a:spcBef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information from the NPI </a:t>
            </a:r>
            <a:r>
              <a:rPr sz="1300" dirty="0">
                <a:solidFill>
                  <a:srgbClr val="FF0000"/>
                </a:solidFill>
                <a:latin typeface="Verdana"/>
                <a:cs typeface="Verdana"/>
              </a:rPr>
              <a:t>ID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number you  have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provided. </a:t>
            </a:r>
            <a:r>
              <a:rPr sz="1300" dirty="0">
                <a:solidFill>
                  <a:srgbClr val="FF0000"/>
                </a:solidFill>
                <a:latin typeface="Verdana"/>
                <a:cs typeface="Verdana"/>
              </a:rPr>
              <a:t>If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AutoFill does not pre-  populate it, please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enter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the correct  information.</a:t>
            </a:r>
            <a:endParaRPr sz="1300">
              <a:latin typeface="Verdana"/>
              <a:cs typeface="Verdana"/>
            </a:endParaRPr>
          </a:p>
          <a:p>
            <a:pPr marL="12700" marR="51435">
              <a:lnSpc>
                <a:spcPts val="1550"/>
              </a:lnSpc>
              <a:spcBef>
                <a:spcPts val="60"/>
              </a:spcBef>
              <a:buAutoNum type="arabicParenR" startAt="3"/>
              <a:tabLst>
                <a:tab pos="248920" algn="l"/>
              </a:tabLst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Please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validate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that all information  entered into the required fields is</a:t>
            </a:r>
            <a:r>
              <a:rPr sz="1300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correct.</a:t>
            </a:r>
            <a:endParaRPr sz="1300">
              <a:latin typeface="Verdana"/>
              <a:cs typeface="Verdana"/>
            </a:endParaRPr>
          </a:p>
          <a:p>
            <a:pPr marL="12700" marR="199390">
              <a:lnSpc>
                <a:spcPts val="1550"/>
              </a:lnSpc>
              <a:spcBef>
                <a:spcPts val="10"/>
              </a:spcBef>
              <a:buAutoNum type="arabicParenR" startAt="3"/>
              <a:tabLst>
                <a:tab pos="248920" algn="l"/>
              </a:tabLst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All fields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marked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with an asterisk</a:t>
            </a:r>
            <a:r>
              <a:rPr sz="1300" spc="-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are  required.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10271" y="5820155"/>
            <a:ext cx="12065" cy="664845"/>
          </a:xfrm>
          <a:custGeom>
            <a:avLst/>
            <a:gdLst/>
            <a:ahLst/>
            <a:cxnLst/>
            <a:rect l="l" t="t" r="r" b="b"/>
            <a:pathLst>
              <a:path w="12065" h="664845">
                <a:moveTo>
                  <a:pt x="11683" y="664362"/>
                </a:moveTo>
                <a:lnTo>
                  <a:pt x="0" y="164744"/>
                </a:lnTo>
                <a:lnTo>
                  <a:pt x="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56931" y="6362700"/>
            <a:ext cx="123825" cy="108585"/>
          </a:xfrm>
          <a:custGeom>
            <a:avLst/>
            <a:gdLst/>
            <a:ahLst/>
            <a:cxnLst/>
            <a:rect l="l" t="t" r="r" b="b"/>
            <a:pathLst>
              <a:path w="123825" h="108585">
                <a:moveTo>
                  <a:pt x="123444" y="0"/>
                </a:moveTo>
                <a:lnTo>
                  <a:pt x="64135" y="108102"/>
                </a:lnTo>
                <a:lnTo>
                  <a:pt x="0" y="2755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16623" y="5213603"/>
            <a:ext cx="2399030" cy="597535"/>
          </a:xfrm>
          <a:custGeom>
            <a:avLst/>
            <a:gdLst/>
            <a:ahLst/>
            <a:cxnLst/>
            <a:rect l="l" t="t" r="r" b="b"/>
            <a:pathLst>
              <a:path w="2399029" h="597535">
                <a:moveTo>
                  <a:pt x="0" y="597408"/>
                </a:moveTo>
                <a:lnTo>
                  <a:pt x="2398776" y="597408"/>
                </a:lnTo>
                <a:lnTo>
                  <a:pt x="2398776" y="0"/>
                </a:lnTo>
                <a:lnTo>
                  <a:pt x="0" y="0"/>
                </a:lnTo>
                <a:lnTo>
                  <a:pt x="0" y="5974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16623" y="5213603"/>
            <a:ext cx="2399030" cy="597535"/>
          </a:xfrm>
          <a:prstGeom prst="rect">
            <a:avLst/>
          </a:prstGeom>
          <a:solidFill>
            <a:srgbClr val="FFFFFF"/>
          </a:solidFill>
          <a:ln w="12192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255">
              <a:lnSpc>
                <a:spcPts val="1510"/>
              </a:lnSpc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Once all information</a:t>
            </a:r>
            <a:r>
              <a:rPr sz="1300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is</a:t>
            </a:r>
            <a:endParaRPr sz="1300">
              <a:latin typeface="Verdana"/>
              <a:cs typeface="Verdana"/>
            </a:endParaRPr>
          </a:p>
          <a:p>
            <a:pPr marL="8255" marR="99695">
              <a:lnSpc>
                <a:spcPts val="1550"/>
              </a:lnSpc>
              <a:spcBef>
                <a:spcPts val="60"/>
              </a:spcBef>
            </a:pPr>
            <a:r>
              <a:rPr sz="1300" spc="-5" dirty="0">
                <a:solidFill>
                  <a:srgbClr val="FF0000"/>
                </a:solidFill>
                <a:latin typeface="Verdana"/>
                <a:cs typeface="Verdana"/>
              </a:rPr>
              <a:t>entered, please click on  "Submit </a:t>
            </a:r>
            <a:r>
              <a:rPr sz="1300" spc="-30" dirty="0">
                <a:solidFill>
                  <a:srgbClr val="FF0000"/>
                </a:solidFill>
                <a:latin typeface="Verdana"/>
                <a:cs typeface="Verdana"/>
              </a:rPr>
              <a:t>Your</a:t>
            </a:r>
            <a:r>
              <a:rPr sz="1300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Verdana"/>
                <a:cs typeface="Verdana"/>
              </a:rPr>
              <a:t>Registration".</a:t>
            </a:r>
            <a:endParaRPr sz="1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Use of</a:t>
            </a:r>
            <a:r>
              <a:rPr spc="-90" dirty="0"/>
              <a:t> </a:t>
            </a:r>
            <a:r>
              <a:rPr spc="-5" dirty="0"/>
              <a:t>delegates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391158"/>
            <a:ext cx="8351520" cy="440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 algn="ctr">
              <a:lnSpc>
                <a:spcPct val="100000"/>
              </a:lnSpc>
            </a:pPr>
            <a:r>
              <a:rPr sz="1800" b="1" spc="-5" dirty="0">
                <a:latin typeface="Verdana"/>
                <a:cs typeface="Verdana"/>
              </a:rPr>
              <a:t>Prescriber </a:t>
            </a:r>
            <a:r>
              <a:rPr sz="1800" b="1" dirty="0">
                <a:latin typeface="Verdana"/>
                <a:cs typeface="Verdana"/>
              </a:rPr>
              <a:t>and </a:t>
            </a:r>
            <a:r>
              <a:rPr sz="1800" b="1" spc="-5" dirty="0">
                <a:latin typeface="Verdana"/>
                <a:cs typeface="Verdana"/>
              </a:rPr>
              <a:t>Pharmacist Delegate Assignment</a:t>
            </a:r>
            <a:r>
              <a:rPr sz="1800" b="1" spc="5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Policy</a:t>
            </a:r>
            <a:endParaRPr sz="1800">
              <a:latin typeface="Verdana"/>
              <a:cs typeface="Verdana"/>
            </a:endParaRPr>
          </a:p>
          <a:p>
            <a:pPr marL="355600" marR="78105" indent="-342900">
              <a:lnSpc>
                <a:spcPct val="107000"/>
              </a:lnSpc>
              <a:spcBef>
                <a:spcPts val="805"/>
              </a:spcBef>
              <a:buAutoNum type="arabicPeriod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Prescribers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pharmacists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5" dirty="0">
                <a:latin typeface="Verdana"/>
                <a:cs typeface="Verdana"/>
              </a:rPr>
              <a:t>authorized to </a:t>
            </a:r>
            <a:r>
              <a:rPr sz="1800" spc="-10" dirty="0">
                <a:latin typeface="Verdana"/>
                <a:cs typeface="Verdana"/>
              </a:rPr>
              <a:t>grant </a:t>
            </a:r>
            <a:r>
              <a:rPr sz="1800" spc="-30" dirty="0">
                <a:latin typeface="Verdana"/>
                <a:cs typeface="Verdana"/>
              </a:rPr>
              <a:t>PA </a:t>
            </a:r>
            <a:r>
              <a:rPr sz="1800" spc="-5" dirty="0">
                <a:latin typeface="Verdana"/>
                <a:cs typeface="Verdana"/>
              </a:rPr>
              <a:t>PDMP access  to delegates under </a:t>
            </a:r>
            <a:r>
              <a:rPr sz="1800" dirty="0">
                <a:latin typeface="Verdana"/>
                <a:cs typeface="Verdana"/>
              </a:rPr>
              <a:t>their </a:t>
            </a:r>
            <a:r>
              <a:rPr sz="1800" spc="-5" dirty="0">
                <a:latin typeface="Verdana"/>
                <a:cs typeface="Verdana"/>
              </a:rPr>
              <a:t>employment </a:t>
            </a:r>
            <a:r>
              <a:rPr sz="1800" dirty="0">
                <a:latin typeface="Verdana"/>
                <a:cs typeface="Verdana"/>
              </a:rPr>
              <a:t>or supervision for the </a:t>
            </a:r>
            <a:r>
              <a:rPr sz="1800" spc="-5" dirty="0">
                <a:latin typeface="Verdana"/>
                <a:cs typeface="Verdana"/>
              </a:rPr>
              <a:t>purpose  </a:t>
            </a:r>
            <a:r>
              <a:rPr sz="1800" dirty="0">
                <a:latin typeface="Verdana"/>
                <a:cs typeface="Verdana"/>
              </a:rPr>
              <a:t>of querying the </a:t>
            </a:r>
            <a:r>
              <a:rPr sz="1800" spc="-5" dirty="0">
                <a:latin typeface="Verdana"/>
                <a:cs typeface="Verdana"/>
              </a:rPr>
              <a:t>system </a:t>
            </a:r>
            <a:r>
              <a:rPr sz="1800" dirty="0">
                <a:latin typeface="Verdana"/>
                <a:cs typeface="Verdana"/>
              </a:rPr>
              <a:t>on their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behalf.</a:t>
            </a:r>
            <a:endParaRPr sz="1800">
              <a:latin typeface="Verdana"/>
              <a:cs typeface="Verdana"/>
            </a:endParaRPr>
          </a:p>
          <a:p>
            <a:pPr marL="355600" marR="1115060" indent="-342900">
              <a:lnSpc>
                <a:spcPts val="2320"/>
              </a:lnSpc>
              <a:spcBef>
                <a:spcPts val="85"/>
              </a:spcBef>
              <a:buAutoNum type="arabicPeriod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Delegates </a:t>
            </a:r>
            <a:r>
              <a:rPr sz="1800" dirty="0">
                <a:latin typeface="Verdana"/>
                <a:cs typeface="Verdana"/>
              </a:rPr>
              <a:t>are not </a:t>
            </a:r>
            <a:r>
              <a:rPr sz="1800" spc="-5" dirty="0">
                <a:latin typeface="Verdana"/>
                <a:cs typeface="Verdana"/>
              </a:rPr>
              <a:t>required by law to </a:t>
            </a:r>
            <a:r>
              <a:rPr sz="1800" dirty="0">
                <a:latin typeface="Verdana"/>
                <a:cs typeface="Verdana"/>
              </a:rPr>
              <a:t>be </a:t>
            </a:r>
            <a:r>
              <a:rPr sz="1800" spc="-5" dirty="0">
                <a:latin typeface="Verdana"/>
                <a:cs typeface="Verdana"/>
              </a:rPr>
              <a:t>licensed </a:t>
            </a:r>
            <a:r>
              <a:rPr sz="1800" dirty="0">
                <a:latin typeface="Verdana"/>
                <a:cs typeface="Verdana"/>
              </a:rPr>
              <a:t>healthcare  </a:t>
            </a:r>
            <a:r>
              <a:rPr sz="1800" spc="-5" dirty="0">
                <a:latin typeface="Verdana"/>
                <a:cs typeface="Verdana"/>
              </a:rPr>
              <a:t>professionals.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0"/>
              </a:spcBef>
              <a:buAutoNum type="arabicPeriod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Prescribers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pharmacists </a:t>
            </a:r>
            <a:r>
              <a:rPr sz="1800" dirty="0">
                <a:latin typeface="Verdana"/>
                <a:cs typeface="Verdana"/>
              </a:rPr>
              <a:t>are </a:t>
            </a:r>
            <a:r>
              <a:rPr sz="1800" spc="-5" dirty="0">
                <a:latin typeface="Verdana"/>
                <a:cs typeface="Verdana"/>
              </a:rPr>
              <a:t>responsible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ensuring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security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45"/>
              </a:spcBef>
            </a:pP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PDMP system when </a:t>
            </a:r>
            <a:r>
              <a:rPr sz="1800" dirty="0">
                <a:latin typeface="Verdana"/>
                <a:cs typeface="Verdana"/>
              </a:rPr>
              <a:t>used </a:t>
            </a:r>
            <a:r>
              <a:rPr sz="1800" spc="-5" dirty="0">
                <a:latin typeface="Verdana"/>
                <a:cs typeface="Verdana"/>
              </a:rPr>
              <a:t>by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delegate. This </a:t>
            </a:r>
            <a:r>
              <a:rPr sz="1800" dirty="0">
                <a:latin typeface="Verdana"/>
                <a:cs typeface="Verdana"/>
              </a:rPr>
              <a:t>includes</a:t>
            </a:r>
            <a:r>
              <a:rPr sz="1800" spc="114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ensuring</a:t>
            </a:r>
            <a:endParaRPr sz="1800">
              <a:latin typeface="Verdana"/>
              <a:cs typeface="Verdana"/>
            </a:endParaRPr>
          </a:p>
          <a:p>
            <a:pPr marL="355600" marR="129539">
              <a:lnSpc>
                <a:spcPct val="107100"/>
              </a:lnSpc>
            </a:pPr>
            <a:r>
              <a:rPr sz="1800" spc="-5" dirty="0">
                <a:latin typeface="Verdana"/>
                <a:cs typeface="Verdana"/>
              </a:rPr>
              <a:t>that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delegates </a:t>
            </a:r>
            <a:r>
              <a:rPr sz="1800" dirty="0">
                <a:latin typeface="Verdana"/>
                <a:cs typeface="Verdana"/>
              </a:rPr>
              <a:t>are using the </a:t>
            </a:r>
            <a:r>
              <a:rPr sz="1800" spc="-5" dirty="0">
                <a:latin typeface="Verdana"/>
                <a:cs typeface="Verdana"/>
              </a:rPr>
              <a:t>PDMP </a:t>
            </a:r>
            <a:r>
              <a:rPr sz="1800" spc="-15" dirty="0">
                <a:latin typeface="Verdana"/>
                <a:cs typeface="Verdana"/>
              </a:rPr>
              <a:t>appropriately, </a:t>
            </a:r>
            <a:r>
              <a:rPr sz="1800" spc="-5" dirty="0">
                <a:latin typeface="Verdana"/>
                <a:cs typeface="Verdana"/>
              </a:rPr>
              <a:t>according to 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acceptable </a:t>
            </a:r>
            <a:r>
              <a:rPr sz="1800" dirty="0">
                <a:latin typeface="Verdana"/>
                <a:cs typeface="Verdana"/>
              </a:rPr>
              <a:t>use </a:t>
            </a:r>
            <a:r>
              <a:rPr sz="1800" spc="-25" dirty="0">
                <a:latin typeface="Verdana"/>
                <a:cs typeface="Verdana"/>
              </a:rPr>
              <a:t>policy, </a:t>
            </a:r>
            <a:r>
              <a:rPr sz="1800" spc="-5" dirty="0">
                <a:latin typeface="Verdana"/>
                <a:cs typeface="Verdana"/>
              </a:rPr>
              <a:t>and ensuring </a:t>
            </a:r>
            <a:r>
              <a:rPr sz="1800" dirty="0">
                <a:latin typeface="Verdana"/>
                <a:cs typeface="Verdana"/>
              </a:rPr>
              <a:t>that </a:t>
            </a:r>
            <a:r>
              <a:rPr sz="1800" spc="-5" dirty="0">
                <a:latin typeface="Verdana"/>
                <a:cs typeface="Verdana"/>
              </a:rPr>
              <a:t>delegate access </a:t>
            </a:r>
            <a:r>
              <a:rPr sz="1800" dirty="0">
                <a:latin typeface="Verdana"/>
                <a:cs typeface="Verdana"/>
              </a:rPr>
              <a:t>is  </a:t>
            </a:r>
            <a:r>
              <a:rPr sz="1800" spc="-10" dirty="0">
                <a:latin typeface="Verdana"/>
                <a:cs typeface="Verdana"/>
              </a:rPr>
              <a:t>removed </a:t>
            </a:r>
            <a:r>
              <a:rPr sz="1800" spc="-5" dirty="0">
                <a:latin typeface="Verdana"/>
                <a:cs typeface="Verdana"/>
              </a:rPr>
              <a:t>when an </a:t>
            </a:r>
            <a:r>
              <a:rPr sz="1800" dirty="0">
                <a:latin typeface="Verdana"/>
                <a:cs typeface="Verdana"/>
              </a:rPr>
              <a:t>individual is no </a:t>
            </a:r>
            <a:r>
              <a:rPr sz="1800" spc="-5" dirty="0">
                <a:latin typeface="Verdana"/>
                <a:cs typeface="Verdana"/>
              </a:rPr>
              <a:t>longer employed </a:t>
            </a:r>
            <a:r>
              <a:rPr sz="1800" dirty="0">
                <a:latin typeface="Verdana"/>
                <a:cs typeface="Verdana"/>
              </a:rPr>
              <a:t>or </a:t>
            </a:r>
            <a:r>
              <a:rPr sz="1800" spc="-5" dirty="0">
                <a:latin typeface="Verdana"/>
                <a:cs typeface="Verdana"/>
              </a:rPr>
              <a:t>supervised by  them.</a:t>
            </a:r>
            <a:endParaRPr sz="1800">
              <a:latin typeface="Verdana"/>
              <a:cs typeface="Verdana"/>
            </a:endParaRPr>
          </a:p>
          <a:p>
            <a:pPr marL="25400" algn="ctr">
              <a:lnSpc>
                <a:spcPct val="100000"/>
              </a:lnSpc>
              <a:spcBef>
                <a:spcPts val="1205"/>
              </a:spcBef>
            </a:pPr>
            <a:r>
              <a:rPr sz="2400" spc="-30" dirty="0">
                <a:latin typeface="Verdana"/>
                <a:cs typeface="Verdana"/>
              </a:rPr>
              <a:t>PA </a:t>
            </a:r>
            <a:r>
              <a:rPr sz="2400" spc="-5" dirty="0">
                <a:latin typeface="Verdana"/>
                <a:cs typeface="Verdana"/>
              </a:rPr>
              <a:t>PMP </a:t>
            </a:r>
            <a:r>
              <a:rPr sz="2400" spc="-20" dirty="0">
                <a:latin typeface="Verdana"/>
                <a:cs typeface="Verdana"/>
              </a:rPr>
              <a:t>AWARxE </a:t>
            </a:r>
            <a:r>
              <a:rPr sz="2400" spc="-5" dirty="0">
                <a:latin typeface="Verdana"/>
                <a:cs typeface="Verdana"/>
              </a:rPr>
              <a:t>Access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link</a:t>
            </a:r>
            <a:endParaRPr sz="2400">
              <a:latin typeface="Verdana"/>
              <a:cs typeface="Verdana"/>
            </a:endParaRPr>
          </a:p>
          <a:p>
            <a:pPr marL="22225" algn="ctr">
              <a:lnSpc>
                <a:spcPct val="100000"/>
              </a:lnSpc>
            </a:pPr>
            <a:r>
              <a:rPr sz="1800" spc="-5" dirty="0">
                <a:solidFill>
                  <a:srgbClr val="009A9A"/>
                </a:solidFill>
                <a:latin typeface="Verdana"/>
                <a:cs typeface="Verdana"/>
              </a:rPr>
              <a:t>https://pennsylvania.pmpaware.net/login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Data elements</a:t>
            </a:r>
            <a:r>
              <a:rPr spc="-85" dirty="0"/>
              <a:t> </a:t>
            </a:r>
            <a:r>
              <a:rPr spc="-5" dirty="0"/>
              <a:t>available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92250"/>
            <a:ext cx="8152130" cy="4123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All of the following information is </a:t>
            </a:r>
            <a:r>
              <a:rPr sz="1800" spc="-5" dirty="0">
                <a:latin typeface="Verdana"/>
                <a:cs typeface="Verdana"/>
              </a:rPr>
              <a:t>provided by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dispensing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prescriber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or a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pharmacy: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full name of the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prescriber.</a:t>
            </a:r>
            <a:endParaRPr sz="1800">
              <a:latin typeface="Verdana"/>
              <a:cs typeface="Verdana"/>
            </a:endParaRPr>
          </a:p>
          <a:p>
            <a:pPr marL="355600" marR="70485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prescriber's </a:t>
            </a:r>
            <a:r>
              <a:rPr sz="1800" dirty="0">
                <a:latin typeface="Verdana"/>
                <a:cs typeface="Verdana"/>
              </a:rPr>
              <a:t>Drug </a:t>
            </a:r>
            <a:r>
              <a:rPr sz="1800" spc="-5" dirty="0">
                <a:latin typeface="Verdana"/>
                <a:cs typeface="Verdana"/>
              </a:rPr>
              <a:t>Enforcement Agency </a:t>
            </a:r>
            <a:r>
              <a:rPr sz="1800" dirty="0">
                <a:latin typeface="Verdana"/>
                <a:cs typeface="Verdana"/>
              </a:rPr>
              <a:t>(DEA) </a:t>
            </a:r>
            <a:r>
              <a:rPr sz="1800" spc="-5" dirty="0">
                <a:latin typeface="Verdana"/>
                <a:cs typeface="Verdana"/>
              </a:rPr>
              <a:t>registration  </a:t>
            </a:r>
            <a:r>
              <a:rPr sz="1800" spc="-40" dirty="0">
                <a:latin typeface="Verdana"/>
                <a:cs typeface="Verdana"/>
              </a:rPr>
              <a:t>number.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date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prescription was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written.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date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prescription was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dispensed.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full name, </a:t>
            </a:r>
            <a:r>
              <a:rPr sz="1800" spc="-5" dirty="0">
                <a:latin typeface="Verdana"/>
                <a:cs typeface="Verdana"/>
              </a:rPr>
              <a:t>date </a:t>
            </a:r>
            <a:r>
              <a:rPr sz="1800" dirty="0">
                <a:latin typeface="Verdana"/>
                <a:cs typeface="Verdana"/>
              </a:rPr>
              <a:t>of birth, </a:t>
            </a:r>
            <a:r>
              <a:rPr sz="1800" spc="-5" dirty="0">
                <a:latin typeface="Verdana"/>
                <a:cs typeface="Verdana"/>
              </a:rPr>
              <a:t>gender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address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person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for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whom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prescription was written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dispensed.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 startAt="6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National Drug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Code.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 startAt="6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quantity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days'</a:t>
            </a:r>
            <a:r>
              <a:rPr sz="1800" spc="-30" dirty="0">
                <a:latin typeface="Verdana"/>
                <a:cs typeface="Verdana"/>
              </a:rPr>
              <a:t> supply.</a:t>
            </a:r>
            <a:endParaRPr sz="18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AutoNum type="arabicParenR" startAt="6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dirty="0">
                <a:latin typeface="Verdana"/>
                <a:cs typeface="Verdana"/>
              </a:rPr>
              <a:t>DEA </a:t>
            </a:r>
            <a:r>
              <a:rPr sz="1800" spc="-5" dirty="0">
                <a:latin typeface="Verdana"/>
                <a:cs typeface="Verdana"/>
              </a:rPr>
              <a:t>registration number </a:t>
            </a:r>
            <a:r>
              <a:rPr sz="1800" dirty="0">
                <a:latin typeface="Verdana"/>
                <a:cs typeface="Verdana"/>
              </a:rPr>
              <a:t>and National </a:t>
            </a:r>
            <a:r>
              <a:rPr sz="1800" spc="-5" dirty="0">
                <a:latin typeface="Verdana"/>
                <a:cs typeface="Verdana"/>
              </a:rPr>
              <a:t>Provider Identifier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 dispenser </a:t>
            </a:r>
            <a:r>
              <a:rPr sz="1800" dirty="0">
                <a:latin typeface="Verdana"/>
                <a:cs typeface="Verdana"/>
              </a:rPr>
              <a:t>or</a:t>
            </a:r>
            <a:r>
              <a:rPr sz="1800" spc="-25" dirty="0">
                <a:latin typeface="Verdana"/>
                <a:cs typeface="Verdana"/>
              </a:rPr>
              <a:t> pharmacy.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arenR" startAt="6"/>
              <a:tabLst>
                <a:tab pos="355600" algn="l"/>
              </a:tabLst>
            </a:pPr>
            <a:r>
              <a:rPr sz="1800" spc="-5" dirty="0">
                <a:latin typeface="Verdana"/>
                <a:cs typeface="Verdana"/>
              </a:rPr>
              <a:t>The method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payment </a:t>
            </a:r>
            <a:r>
              <a:rPr sz="1800" dirty="0">
                <a:latin typeface="Verdana"/>
                <a:cs typeface="Verdana"/>
              </a:rPr>
              <a:t>for the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prescription.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Future </a:t>
            </a:r>
            <a:r>
              <a:rPr spc="-5" dirty="0"/>
              <a:t>program</a:t>
            </a:r>
            <a:r>
              <a:rPr spc="-80" dirty="0"/>
              <a:t> </a:t>
            </a:r>
            <a:r>
              <a:rPr dirty="0"/>
              <a:t>enhancements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030"/>
            <a:ext cx="7921625" cy="3516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Educate how </a:t>
            </a:r>
            <a:r>
              <a:rPr sz="2400" spc="-5" dirty="0">
                <a:latin typeface="Verdana"/>
                <a:cs typeface="Verdana"/>
              </a:rPr>
              <a:t>to incorporate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PA </a:t>
            </a:r>
            <a:r>
              <a:rPr sz="2400" dirty="0">
                <a:latin typeface="Verdana"/>
                <a:cs typeface="Verdana"/>
              </a:rPr>
              <a:t>PDMP </a:t>
            </a:r>
            <a:r>
              <a:rPr sz="2400" spc="-5" dirty="0">
                <a:latin typeface="Verdana"/>
                <a:cs typeface="Verdana"/>
              </a:rPr>
              <a:t>into  clinical workflows </a:t>
            </a:r>
            <a:r>
              <a:rPr sz="2400" dirty="0">
                <a:latin typeface="Verdana"/>
                <a:cs typeface="Verdana"/>
              </a:rPr>
              <a:t>and how to connect </a:t>
            </a:r>
            <a:r>
              <a:rPr sz="2400" spc="-5" dirty="0">
                <a:latin typeface="Verdana"/>
                <a:cs typeface="Verdana"/>
              </a:rPr>
              <a:t>patients to  treatment</a:t>
            </a:r>
            <a:endParaRPr sz="2400">
              <a:latin typeface="Verdana"/>
              <a:cs typeface="Verdana"/>
            </a:endParaRPr>
          </a:p>
          <a:p>
            <a:pPr marL="355600" marR="68199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Integrate the PA PDMP </a:t>
            </a:r>
            <a:r>
              <a:rPr sz="2400" spc="-5" dirty="0">
                <a:latin typeface="Verdana"/>
                <a:cs typeface="Verdana"/>
              </a:rPr>
              <a:t>system with EHR </a:t>
            </a:r>
            <a:r>
              <a:rPr sz="2400" dirty="0">
                <a:latin typeface="Verdana"/>
                <a:cs typeface="Verdana"/>
              </a:rPr>
              <a:t>and  pharmacy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systems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Evaluate </a:t>
            </a:r>
            <a:r>
              <a:rPr sz="2400" dirty="0">
                <a:latin typeface="Verdana"/>
                <a:cs typeface="Verdana"/>
              </a:rPr>
              <a:t>research </a:t>
            </a:r>
            <a:r>
              <a:rPr sz="2400" spc="-5" dirty="0">
                <a:latin typeface="Verdana"/>
                <a:cs typeface="Verdana"/>
              </a:rPr>
              <a:t>capabilities </a:t>
            </a:r>
            <a:r>
              <a:rPr sz="2400" dirty="0">
                <a:latin typeface="Verdana"/>
                <a:cs typeface="Verdana"/>
              </a:rPr>
              <a:t>and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possibilities</a:t>
            </a:r>
            <a:endParaRPr sz="2400">
              <a:latin typeface="Verdana"/>
              <a:cs typeface="Verdana"/>
            </a:endParaRPr>
          </a:p>
          <a:p>
            <a:pPr marL="355600" marR="10477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Enhance connections </a:t>
            </a:r>
            <a:r>
              <a:rPr sz="2400" spc="-5" dirty="0">
                <a:latin typeface="Verdana"/>
                <a:cs typeface="Verdana"/>
              </a:rPr>
              <a:t>to treatment </a:t>
            </a:r>
            <a:r>
              <a:rPr sz="2400" dirty="0">
                <a:latin typeface="Verdana"/>
                <a:cs typeface="Verdana"/>
              </a:rPr>
              <a:t>and  partnership </a:t>
            </a:r>
            <a:r>
              <a:rPr sz="2400" spc="-5" dirty="0">
                <a:latin typeface="Verdana"/>
                <a:cs typeface="Verdana"/>
              </a:rPr>
              <a:t>between practices </a:t>
            </a:r>
            <a:r>
              <a:rPr sz="2400" dirty="0">
                <a:latin typeface="Verdana"/>
                <a:cs typeface="Verdana"/>
              </a:rPr>
              <a:t>and single county  authorities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8448" y="2863977"/>
            <a:ext cx="5006340" cy="285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b="1" spc="-10" dirty="0">
                <a:latin typeface="Verdana"/>
                <a:cs typeface="Verdana"/>
              </a:rPr>
              <a:t>QUESTIONS?</a:t>
            </a:r>
            <a:endParaRPr sz="2800">
              <a:latin typeface="Verdana"/>
              <a:cs typeface="Verdana"/>
            </a:endParaRPr>
          </a:p>
          <a:p>
            <a:pPr marL="902969" marR="895350" algn="ctr">
              <a:lnSpc>
                <a:spcPct val="120000"/>
              </a:lnSpc>
              <a:spcBef>
                <a:spcPts val="5"/>
              </a:spcBef>
            </a:pPr>
            <a:r>
              <a:rPr sz="1400" b="1" u="heavy" dirty="0">
                <a:latin typeface="Verdana"/>
                <a:cs typeface="Verdana"/>
              </a:rPr>
              <a:t>Technical &amp; log-in </a:t>
            </a:r>
            <a:r>
              <a:rPr sz="1400" b="1" u="heavy" spc="-5" dirty="0">
                <a:latin typeface="Verdana"/>
                <a:cs typeface="Verdana"/>
              </a:rPr>
              <a:t>assistance  </a:t>
            </a:r>
            <a:r>
              <a:rPr sz="1400" b="1" spc="-5" dirty="0">
                <a:latin typeface="Verdana"/>
                <a:cs typeface="Verdana"/>
              </a:rPr>
              <a:t>855-572-4767</a:t>
            </a:r>
            <a:r>
              <a:rPr sz="1400" b="1" dirty="0">
                <a:latin typeface="Verdana"/>
                <a:cs typeface="Verdana"/>
              </a:rPr>
              <a:t> (855-5PA-4PMP)</a:t>
            </a:r>
            <a:endParaRPr sz="1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Verdana"/>
                <a:cs typeface="Verdana"/>
              </a:rPr>
              <a:t>24 </a:t>
            </a:r>
            <a:r>
              <a:rPr sz="1400" b="1" spc="-5" dirty="0">
                <a:latin typeface="Verdana"/>
                <a:cs typeface="Verdana"/>
              </a:rPr>
              <a:t>hours </a:t>
            </a:r>
            <a:r>
              <a:rPr sz="1400" b="1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day/7 days </a:t>
            </a:r>
            <a:r>
              <a:rPr sz="1400" b="1" dirty="0">
                <a:latin typeface="Verdana"/>
                <a:cs typeface="Verdana"/>
              </a:rPr>
              <a:t>a week/365 </a:t>
            </a:r>
            <a:r>
              <a:rPr sz="1400" b="1" spc="-5" dirty="0">
                <a:latin typeface="Verdana"/>
                <a:cs typeface="Verdana"/>
              </a:rPr>
              <a:t>days </a:t>
            </a:r>
            <a:r>
              <a:rPr sz="1400" b="1" dirty="0">
                <a:latin typeface="Verdana"/>
                <a:cs typeface="Verdana"/>
              </a:rPr>
              <a:t>in a</a:t>
            </a:r>
            <a:r>
              <a:rPr sz="1400" b="1" spc="-95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year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400" b="1" u="heavy" dirty="0">
                <a:latin typeface="Verdana"/>
                <a:cs typeface="Verdana"/>
              </a:rPr>
              <a:t>Policy</a:t>
            </a:r>
            <a:r>
              <a:rPr sz="1400" b="1" u="heavy" spc="-85" dirty="0">
                <a:latin typeface="Verdana"/>
                <a:cs typeface="Verdana"/>
              </a:rPr>
              <a:t> </a:t>
            </a:r>
            <a:r>
              <a:rPr sz="1400" b="1" u="heavy" spc="-5" dirty="0">
                <a:latin typeface="Verdana"/>
                <a:cs typeface="Verdana"/>
              </a:rPr>
              <a:t>assistance</a:t>
            </a:r>
            <a:endParaRPr sz="14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335"/>
              </a:spcBef>
            </a:pPr>
            <a:r>
              <a:rPr sz="1400" b="1" spc="-5" dirty="0">
                <a:latin typeface="Verdana"/>
                <a:cs typeface="Verdana"/>
              </a:rPr>
              <a:t>844-377-7367</a:t>
            </a:r>
            <a:r>
              <a:rPr sz="1400" b="1" spc="-15" dirty="0">
                <a:latin typeface="Verdana"/>
                <a:cs typeface="Verdana"/>
              </a:rPr>
              <a:t> </a:t>
            </a:r>
            <a:r>
              <a:rPr sz="1400" b="1" dirty="0">
                <a:latin typeface="Verdana"/>
                <a:cs typeface="Verdana"/>
              </a:rPr>
              <a:t>(844-377-PDMP)</a:t>
            </a:r>
            <a:endParaRPr sz="1400">
              <a:latin typeface="Verdana"/>
              <a:cs typeface="Verdana"/>
            </a:endParaRPr>
          </a:p>
          <a:p>
            <a:pPr marL="836930" marR="828675" indent="1905" algn="ctr">
              <a:lnSpc>
                <a:spcPts val="2020"/>
              </a:lnSpc>
              <a:spcBef>
                <a:spcPts val="120"/>
              </a:spcBef>
            </a:pPr>
            <a:r>
              <a:rPr sz="1400" b="1" dirty="0">
                <a:latin typeface="Verdana"/>
                <a:cs typeface="Verdana"/>
              </a:rPr>
              <a:t>Mon </a:t>
            </a:r>
            <a:r>
              <a:rPr sz="1400" b="1" spc="-5" dirty="0">
                <a:latin typeface="Verdana"/>
                <a:cs typeface="Verdana"/>
              </a:rPr>
              <a:t>to Fri </a:t>
            </a:r>
            <a:r>
              <a:rPr sz="1400" b="1" dirty="0">
                <a:latin typeface="Verdana"/>
                <a:cs typeface="Verdana"/>
              </a:rPr>
              <a:t>– 9 a.m. </a:t>
            </a:r>
            <a:r>
              <a:rPr sz="1400" b="1" spc="-5" dirty="0">
                <a:latin typeface="Verdana"/>
                <a:cs typeface="Verdana"/>
              </a:rPr>
              <a:t>to </a:t>
            </a:r>
            <a:r>
              <a:rPr sz="1400" b="1" dirty="0">
                <a:latin typeface="Verdana"/>
                <a:cs typeface="Verdana"/>
              </a:rPr>
              <a:t>5 </a:t>
            </a:r>
            <a:r>
              <a:rPr sz="1400" b="1" spc="-5" dirty="0">
                <a:latin typeface="Verdana"/>
                <a:cs typeface="Verdana"/>
              </a:rPr>
              <a:t>p.m.  Email: </a:t>
            </a:r>
            <a:r>
              <a:rPr sz="1400" b="1" u="heavy" dirty="0">
                <a:solidFill>
                  <a:srgbClr val="009999"/>
                </a:solidFill>
                <a:latin typeface="Verdana"/>
                <a:cs typeface="Verdana"/>
                <a:hlinkClick r:id="rId2"/>
              </a:rPr>
              <a:t>RA-DH-PDMP@pa.gov </a:t>
            </a:r>
            <a:r>
              <a:rPr sz="1400" b="1" u="heavy" dirty="0">
                <a:solidFill>
                  <a:srgbClr val="009999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Website:</a:t>
            </a:r>
            <a:r>
              <a:rPr sz="1400" b="1" spc="-40" dirty="0"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009999"/>
                </a:solidFill>
                <a:latin typeface="Verdana"/>
                <a:cs typeface="Verdana"/>
                <a:hlinkClick r:id="rId3"/>
              </a:rPr>
              <a:t>www.doh.pa.gov/PDMP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6088" y="1447800"/>
            <a:ext cx="6687311" cy="906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Agenda</a:t>
            </a:r>
          </a:p>
        </p:txBody>
      </p:sp>
      <p:sp>
        <p:nvSpPr>
          <p:cNvPr id="3" name="object 3"/>
          <p:cNvSpPr/>
          <p:nvPr/>
        </p:nvSpPr>
        <p:spPr>
          <a:xfrm>
            <a:off x="980439" y="1569719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0439" y="2008632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80439" y="2447544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80439" y="2886455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0439" y="3325367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0439" y="3764279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0439" y="4203191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0439" y="4642103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80439" y="5081015"/>
            <a:ext cx="202691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4353" y="1492250"/>
            <a:ext cx="5389880" cy="4321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Scope </a:t>
            </a:r>
            <a:r>
              <a:rPr sz="2400" dirty="0">
                <a:latin typeface="Verdana"/>
                <a:cs typeface="Verdana"/>
              </a:rPr>
              <a:t>of </a:t>
            </a:r>
            <a:r>
              <a:rPr sz="2400" spc="-5" dirty="0">
                <a:latin typeface="Verdana"/>
                <a:cs typeface="Verdana"/>
              </a:rPr>
              <a:t>the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issue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Verdana"/>
                <a:cs typeface="Verdana"/>
              </a:rPr>
              <a:t>Leadership </a:t>
            </a:r>
            <a:r>
              <a:rPr sz="2400" dirty="0">
                <a:latin typeface="Verdana"/>
                <a:cs typeface="Verdana"/>
              </a:rPr>
              <a:t>is the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key</a:t>
            </a:r>
            <a:endParaRPr sz="2400">
              <a:latin typeface="Verdana"/>
              <a:cs typeface="Verdana"/>
            </a:endParaRPr>
          </a:p>
          <a:p>
            <a:pPr marL="12700" marR="797560">
              <a:lnSpc>
                <a:spcPts val="3460"/>
              </a:lnSpc>
              <a:spcBef>
                <a:spcPts val="204"/>
              </a:spcBef>
            </a:pPr>
            <a:r>
              <a:rPr sz="2400" dirty="0">
                <a:latin typeface="Verdana"/>
                <a:cs typeface="Verdana"/>
              </a:rPr>
              <a:t>PA PDMP </a:t>
            </a:r>
            <a:r>
              <a:rPr sz="2400" spc="-5" dirty="0">
                <a:latin typeface="Verdana"/>
                <a:cs typeface="Verdana"/>
              </a:rPr>
              <a:t>Champions Program  Purpose </a:t>
            </a:r>
            <a:r>
              <a:rPr sz="2400" dirty="0">
                <a:latin typeface="Verdana"/>
                <a:cs typeface="Verdana"/>
              </a:rPr>
              <a:t>of Act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191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400" spc="-5" dirty="0">
                <a:latin typeface="Verdana"/>
                <a:cs typeface="Verdana"/>
              </a:rPr>
              <a:t>Prescriber requirements </a:t>
            </a:r>
            <a:r>
              <a:rPr sz="2400" dirty="0">
                <a:latin typeface="Verdana"/>
                <a:cs typeface="Verdana"/>
              </a:rPr>
              <a:t>of Act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191</a:t>
            </a:r>
            <a:endParaRPr sz="2400">
              <a:latin typeface="Verdana"/>
              <a:cs typeface="Verdana"/>
            </a:endParaRPr>
          </a:p>
          <a:p>
            <a:pPr marL="12700" marR="2825115">
              <a:lnSpc>
                <a:spcPts val="3460"/>
              </a:lnSpc>
              <a:spcBef>
                <a:spcPts val="204"/>
              </a:spcBef>
            </a:pPr>
            <a:r>
              <a:rPr sz="2400" spc="-5" dirty="0">
                <a:latin typeface="Verdana"/>
                <a:cs typeface="Verdana"/>
              </a:rPr>
              <a:t>How to register  Use </a:t>
            </a:r>
            <a:r>
              <a:rPr sz="2400" dirty="0">
                <a:latin typeface="Verdana"/>
                <a:cs typeface="Verdana"/>
              </a:rPr>
              <a:t>of</a:t>
            </a:r>
            <a:r>
              <a:rPr sz="2400" spc="-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delegates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400" dirty="0">
                <a:latin typeface="Verdana"/>
                <a:cs typeface="Verdana"/>
              </a:rPr>
              <a:t>Data </a:t>
            </a:r>
            <a:r>
              <a:rPr sz="2400" spc="-5" dirty="0">
                <a:latin typeface="Verdana"/>
                <a:cs typeface="Verdana"/>
              </a:rPr>
              <a:t>elements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available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Verdana"/>
                <a:cs typeface="Verdana"/>
              </a:rPr>
              <a:t>Future </a:t>
            </a:r>
            <a:r>
              <a:rPr sz="2400" spc="-5" dirty="0">
                <a:latin typeface="Verdana"/>
                <a:cs typeface="Verdana"/>
              </a:rPr>
              <a:t>program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enhancements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Verdana"/>
                <a:cs typeface="Verdana"/>
              </a:rPr>
              <a:t>Q&amp;A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80439" y="5519928"/>
            <a:ext cx="202691" cy="213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Scope of </a:t>
            </a:r>
            <a:r>
              <a:rPr spc="-5" dirty="0"/>
              <a:t>the</a:t>
            </a:r>
            <a:r>
              <a:rPr spc="-100" dirty="0"/>
              <a:t> </a:t>
            </a:r>
            <a:r>
              <a:rPr spc="-5" dirty="0"/>
              <a:t>issue</a:t>
            </a:r>
          </a:p>
        </p:txBody>
      </p:sp>
      <p:sp>
        <p:nvSpPr>
          <p:cNvPr id="3" name="object 3"/>
          <p:cNvSpPr/>
          <p:nvPr/>
        </p:nvSpPr>
        <p:spPr>
          <a:xfrm>
            <a:off x="2109216" y="1219200"/>
            <a:ext cx="45720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95500" y="3657600"/>
            <a:ext cx="4597908" cy="2298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Leadership </a:t>
            </a:r>
            <a:r>
              <a:rPr spc="-5" dirty="0"/>
              <a:t>is the</a:t>
            </a:r>
            <a:r>
              <a:rPr spc="-75" dirty="0"/>
              <a:t> </a:t>
            </a:r>
            <a:r>
              <a:rPr dirty="0"/>
              <a:t>key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2269" y="2080386"/>
            <a:ext cx="7733665" cy="2137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As Pennsylvania’s federally </a:t>
            </a:r>
            <a:r>
              <a:rPr sz="2800" spc="-10" dirty="0">
                <a:latin typeface="Verdana"/>
                <a:cs typeface="Verdana"/>
              </a:rPr>
              <a:t>qualified </a:t>
            </a:r>
            <a:r>
              <a:rPr sz="2800" spc="-5" dirty="0">
                <a:latin typeface="Verdana"/>
                <a:cs typeface="Verdana"/>
              </a:rPr>
              <a:t>health  center </a:t>
            </a:r>
            <a:r>
              <a:rPr sz="2800" spc="-10" dirty="0">
                <a:latin typeface="Verdana"/>
                <a:cs typeface="Verdana"/>
              </a:rPr>
              <a:t>leaders, </a:t>
            </a:r>
            <a:r>
              <a:rPr sz="2800" spc="-5" dirty="0">
                <a:latin typeface="Verdana"/>
                <a:cs typeface="Verdana"/>
              </a:rPr>
              <a:t>will you take a </a:t>
            </a:r>
            <a:r>
              <a:rPr sz="2800" b="1" u="heavy" spc="-5" dirty="0">
                <a:latin typeface="Verdana"/>
                <a:cs typeface="Verdana"/>
              </a:rPr>
              <a:t>leadership  role </a:t>
            </a:r>
            <a:r>
              <a:rPr sz="2800" spc="-5" dirty="0">
                <a:latin typeface="Verdana"/>
                <a:cs typeface="Verdana"/>
              </a:rPr>
              <a:t>in educating </a:t>
            </a:r>
            <a:r>
              <a:rPr sz="2800" spc="-10" dirty="0">
                <a:latin typeface="Verdana"/>
                <a:cs typeface="Verdana"/>
              </a:rPr>
              <a:t>local </a:t>
            </a:r>
            <a:r>
              <a:rPr sz="2800" spc="-5" dirty="0">
                <a:latin typeface="Verdana"/>
                <a:cs typeface="Verdana"/>
              </a:rPr>
              <a:t>medical staff </a:t>
            </a:r>
            <a:r>
              <a:rPr sz="2800" spc="-10" dirty="0">
                <a:latin typeface="Verdana"/>
                <a:cs typeface="Verdana"/>
              </a:rPr>
              <a:t>about  the </a:t>
            </a:r>
            <a:r>
              <a:rPr sz="2800" spc="-5" dirty="0">
                <a:latin typeface="Verdana"/>
                <a:cs typeface="Verdana"/>
              </a:rPr>
              <a:t>PDMP and </a:t>
            </a:r>
            <a:r>
              <a:rPr sz="2800" spc="-10" dirty="0">
                <a:latin typeface="Verdana"/>
                <a:cs typeface="Verdana"/>
              </a:rPr>
              <a:t>registering them </a:t>
            </a:r>
            <a:r>
              <a:rPr sz="2800" spc="-5" dirty="0">
                <a:latin typeface="Verdana"/>
                <a:cs typeface="Verdana"/>
              </a:rPr>
              <a:t>for </a:t>
            </a:r>
            <a:r>
              <a:rPr sz="2800" spc="-10" dirty="0">
                <a:latin typeface="Verdana"/>
                <a:cs typeface="Verdana"/>
              </a:rPr>
              <a:t>the  system?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 </a:t>
            </a:r>
            <a:r>
              <a:rPr spc="-5" dirty="0"/>
              <a:t>PDMP</a:t>
            </a:r>
            <a:r>
              <a:rPr spc="-110" dirty="0"/>
              <a:t> </a:t>
            </a:r>
            <a:r>
              <a:rPr dirty="0"/>
              <a:t>champions</a:t>
            </a:r>
          </a:p>
        </p:txBody>
      </p:sp>
      <p:sp>
        <p:nvSpPr>
          <p:cNvPr id="3" name="object 3"/>
          <p:cNvSpPr/>
          <p:nvPr/>
        </p:nvSpPr>
        <p:spPr>
          <a:xfrm>
            <a:off x="1005839" y="1828800"/>
            <a:ext cx="178308" cy="17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5839" y="2194560"/>
            <a:ext cx="178308" cy="17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5839" y="2999232"/>
            <a:ext cx="178308" cy="17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5839" y="3364991"/>
            <a:ext cx="178308" cy="17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5839" y="3730752"/>
            <a:ext cx="178308" cy="178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5839" y="4096511"/>
            <a:ext cx="178308" cy="178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1339850"/>
            <a:ext cx="7193915" cy="337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Types </a:t>
            </a:r>
            <a:r>
              <a:rPr sz="2400" dirty="0">
                <a:latin typeface="Verdana"/>
                <a:cs typeface="Verdana"/>
              </a:rPr>
              <a:t>of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Champions:</a:t>
            </a:r>
            <a:endParaRPr sz="2400">
              <a:latin typeface="Verdana"/>
              <a:cs typeface="Verdana"/>
            </a:endParaRPr>
          </a:p>
          <a:p>
            <a:pPr marL="756285" marR="2506345">
              <a:lnSpc>
                <a:spcPts val="2880"/>
              </a:lnSpc>
              <a:spcBef>
                <a:spcPts val="170"/>
              </a:spcBef>
            </a:pPr>
            <a:r>
              <a:rPr sz="2000" spc="-5" dirty="0">
                <a:latin typeface="Verdana"/>
                <a:cs typeface="Verdana"/>
              </a:rPr>
              <a:t>Medical Leadership Champions  Clinical </a:t>
            </a:r>
            <a:r>
              <a:rPr sz="2000" dirty="0">
                <a:latin typeface="Verdana"/>
                <a:cs typeface="Verdana"/>
              </a:rPr>
              <a:t>Practice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Champions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Recruiting </a:t>
            </a:r>
            <a:r>
              <a:rPr sz="2400" dirty="0">
                <a:latin typeface="Verdana"/>
                <a:cs typeface="Verdana"/>
              </a:rPr>
              <a:t>Champions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from:</a:t>
            </a:r>
            <a:endParaRPr sz="24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latin typeface="Verdana"/>
                <a:cs typeface="Verdana"/>
              </a:rPr>
              <a:t>Professional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Societies</a:t>
            </a:r>
            <a:endParaRPr sz="2000">
              <a:latin typeface="Verdana"/>
              <a:cs typeface="Verdana"/>
            </a:endParaRPr>
          </a:p>
          <a:p>
            <a:pPr marL="756285" marR="5080">
              <a:lnSpc>
                <a:spcPct val="120000"/>
              </a:lnSpc>
            </a:pPr>
            <a:r>
              <a:rPr sz="2000" spc="-5" dirty="0">
                <a:latin typeface="Verdana"/>
                <a:cs typeface="Verdana"/>
              </a:rPr>
              <a:t>Hospital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Health </a:t>
            </a:r>
            <a:r>
              <a:rPr sz="2000" dirty="0">
                <a:latin typeface="Verdana"/>
                <a:cs typeface="Verdana"/>
              </a:rPr>
              <a:t>System </a:t>
            </a:r>
            <a:r>
              <a:rPr sz="2000" spc="-5" dirty="0">
                <a:latin typeface="Verdana"/>
                <a:cs typeface="Verdana"/>
              </a:rPr>
              <a:t>leaders (Urban/Rural)  Academic Medical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Centers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Prescribers </a:t>
            </a:r>
            <a:r>
              <a:rPr sz="2000" dirty="0">
                <a:latin typeface="Verdana"/>
                <a:cs typeface="Verdana"/>
              </a:rPr>
              <a:t>and Dispensers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PA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County </a:t>
            </a:r>
            <a:r>
              <a:rPr sz="2000" dirty="0">
                <a:latin typeface="Verdana"/>
                <a:cs typeface="Verdana"/>
              </a:rPr>
              <a:t>&amp; </a:t>
            </a:r>
            <a:r>
              <a:rPr sz="2000" spc="-5" dirty="0">
                <a:latin typeface="Verdana"/>
                <a:cs typeface="Verdana"/>
              </a:rPr>
              <a:t>Municipal Health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Departments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5839" y="4462271"/>
            <a:ext cx="178308" cy="1783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Purpose </a:t>
            </a:r>
            <a:r>
              <a:rPr dirty="0"/>
              <a:t>of Act</a:t>
            </a:r>
            <a:r>
              <a:rPr spc="-114" dirty="0"/>
              <a:t> </a:t>
            </a:r>
            <a:r>
              <a:rPr dirty="0"/>
              <a:t>191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/>
              <a:t>Q: </a:t>
            </a:r>
            <a:r>
              <a:rPr spc="-5" dirty="0"/>
              <a:t>What </a:t>
            </a:r>
            <a:r>
              <a:rPr dirty="0"/>
              <a:t>is the purpose of the </a:t>
            </a:r>
            <a:r>
              <a:rPr spc="-5" dirty="0"/>
              <a:t>new</a:t>
            </a:r>
            <a:r>
              <a:rPr spc="-85" dirty="0"/>
              <a:t> </a:t>
            </a:r>
            <a:r>
              <a:rPr dirty="0"/>
              <a:t>PDMP?</a:t>
            </a:r>
          </a:p>
          <a:p>
            <a:pPr marL="1270"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3970" marR="22225">
              <a:lnSpc>
                <a:spcPct val="100000"/>
              </a:lnSpc>
            </a:pPr>
            <a:r>
              <a:rPr b="0" dirty="0">
                <a:latin typeface="Verdana"/>
                <a:cs typeface="Verdana"/>
              </a:rPr>
              <a:t>A: </a:t>
            </a:r>
            <a:r>
              <a:rPr b="0" spc="-5" dirty="0">
                <a:latin typeface="Verdana"/>
                <a:cs typeface="Verdana"/>
              </a:rPr>
              <a:t>The </a:t>
            </a:r>
            <a:r>
              <a:rPr b="0" dirty="0">
                <a:latin typeface="Verdana"/>
                <a:cs typeface="Verdana"/>
              </a:rPr>
              <a:t>purpose of </a:t>
            </a:r>
            <a:r>
              <a:rPr b="0" spc="-5" dirty="0">
                <a:latin typeface="Verdana"/>
                <a:cs typeface="Verdana"/>
              </a:rPr>
              <a:t>the </a:t>
            </a:r>
            <a:r>
              <a:rPr b="0" dirty="0">
                <a:latin typeface="Verdana"/>
                <a:cs typeface="Verdana"/>
              </a:rPr>
              <a:t>PDMP </a:t>
            </a:r>
            <a:r>
              <a:rPr b="0" spc="-5" dirty="0">
                <a:latin typeface="Verdana"/>
                <a:cs typeface="Verdana"/>
              </a:rPr>
              <a:t>established </a:t>
            </a:r>
            <a:r>
              <a:rPr b="0" dirty="0">
                <a:latin typeface="Verdana"/>
                <a:cs typeface="Verdana"/>
              </a:rPr>
              <a:t>by </a:t>
            </a:r>
            <a:r>
              <a:rPr b="0" spc="-5" dirty="0">
                <a:latin typeface="Verdana"/>
                <a:cs typeface="Verdana"/>
              </a:rPr>
              <a:t>ABC-MAP </a:t>
            </a:r>
            <a:r>
              <a:rPr b="0" dirty="0">
                <a:latin typeface="Verdana"/>
                <a:cs typeface="Verdana"/>
              </a:rPr>
              <a:t>Act 191</a:t>
            </a:r>
            <a:r>
              <a:rPr b="0" spc="-145" dirty="0">
                <a:latin typeface="Verdana"/>
                <a:cs typeface="Verdana"/>
              </a:rPr>
              <a:t> </a:t>
            </a:r>
            <a:r>
              <a:rPr b="0" dirty="0">
                <a:latin typeface="Verdana"/>
                <a:cs typeface="Verdana"/>
              </a:rPr>
              <a:t>of  2014</a:t>
            </a:r>
            <a:r>
              <a:rPr b="0" spc="-95" dirty="0">
                <a:latin typeface="Verdana"/>
                <a:cs typeface="Verdana"/>
              </a:rPr>
              <a:t> </a:t>
            </a:r>
            <a:r>
              <a:rPr b="0" spc="-5" dirty="0">
                <a:latin typeface="Verdana"/>
                <a:cs typeface="Verdana"/>
              </a:rPr>
              <a:t>is:</a:t>
            </a:r>
          </a:p>
          <a:p>
            <a:pPr marL="1270"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3970" marR="5080">
              <a:lnSpc>
                <a:spcPct val="100000"/>
              </a:lnSpc>
              <a:buAutoNum type="arabicParenR"/>
              <a:tabLst>
                <a:tab pos="381000" algn="l"/>
              </a:tabLst>
            </a:pPr>
            <a:r>
              <a:rPr b="0" spc="-105" dirty="0">
                <a:latin typeface="Verdana"/>
                <a:cs typeface="Verdana"/>
              </a:rPr>
              <a:t>To </a:t>
            </a:r>
            <a:r>
              <a:rPr b="0" dirty="0">
                <a:latin typeface="Verdana"/>
                <a:cs typeface="Verdana"/>
              </a:rPr>
              <a:t>be </a:t>
            </a:r>
            <a:r>
              <a:rPr b="0" spc="-5" dirty="0">
                <a:latin typeface="Verdana"/>
                <a:cs typeface="Verdana"/>
              </a:rPr>
              <a:t>used </a:t>
            </a:r>
            <a:r>
              <a:rPr b="0" dirty="0">
                <a:latin typeface="Verdana"/>
                <a:cs typeface="Verdana"/>
              </a:rPr>
              <a:t>as a </a:t>
            </a:r>
            <a:r>
              <a:rPr b="0" spc="-5" dirty="0">
                <a:latin typeface="Verdana"/>
                <a:cs typeface="Verdana"/>
              </a:rPr>
              <a:t>tool to increase the quality </a:t>
            </a:r>
            <a:r>
              <a:rPr b="0" dirty="0">
                <a:latin typeface="Verdana"/>
                <a:cs typeface="Verdana"/>
              </a:rPr>
              <a:t>of </a:t>
            </a:r>
            <a:r>
              <a:rPr b="0" spc="-5" dirty="0">
                <a:latin typeface="Verdana"/>
                <a:cs typeface="Verdana"/>
              </a:rPr>
              <a:t>patient care by  giving prescribers </a:t>
            </a:r>
            <a:r>
              <a:rPr b="0" dirty="0">
                <a:latin typeface="Verdana"/>
                <a:cs typeface="Verdana"/>
              </a:rPr>
              <a:t>and </a:t>
            </a:r>
            <a:r>
              <a:rPr b="0" spc="-5" dirty="0">
                <a:latin typeface="Verdana"/>
                <a:cs typeface="Verdana"/>
              </a:rPr>
              <a:t>dispensers access to </a:t>
            </a:r>
            <a:r>
              <a:rPr b="0" dirty="0">
                <a:latin typeface="Verdana"/>
                <a:cs typeface="Verdana"/>
              </a:rPr>
              <a:t>a </a:t>
            </a:r>
            <a:r>
              <a:rPr b="0" spc="-5" dirty="0">
                <a:latin typeface="Verdana"/>
                <a:cs typeface="Verdana"/>
              </a:rPr>
              <a:t>patient's  controlled </a:t>
            </a:r>
            <a:r>
              <a:rPr b="0" dirty="0">
                <a:latin typeface="Verdana"/>
                <a:cs typeface="Verdana"/>
              </a:rPr>
              <a:t>substance </a:t>
            </a:r>
            <a:r>
              <a:rPr b="0" spc="-5" dirty="0">
                <a:latin typeface="Verdana"/>
                <a:cs typeface="Verdana"/>
              </a:rPr>
              <a:t>prescription medication </a:t>
            </a:r>
            <a:r>
              <a:rPr b="0" spc="-25" dirty="0">
                <a:latin typeface="Verdana"/>
                <a:cs typeface="Verdana"/>
              </a:rPr>
              <a:t>history, </a:t>
            </a:r>
            <a:r>
              <a:rPr b="0" spc="-5" dirty="0">
                <a:latin typeface="Verdana"/>
                <a:cs typeface="Verdana"/>
              </a:rPr>
              <a:t>which will  alert medical professionals </a:t>
            </a:r>
            <a:r>
              <a:rPr b="0" dirty="0">
                <a:latin typeface="Verdana"/>
                <a:cs typeface="Verdana"/>
              </a:rPr>
              <a:t>to </a:t>
            </a:r>
            <a:r>
              <a:rPr b="0" spc="-5" dirty="0">
                <a:latin typeface="Verdana"/>
                <a:cs typeface="Verdana"/>
              </a:rPr>
              <a:t>potential </a:t>
            </a:r>
            <a:r>
              <a:rPr b="0" dirty="0">
                <a:latin typeface="Verdana"/>
                <a:cs typeface="Verdana"/>
              </a:rPr>
              <a:t>dangers for purposes of  </a:t>
            </a:r>
            <a:r>
              <a:rPr b="0" spc="-5" dirty="0">
                <a:latin typeface="Verdana"/>
                <a:cs typeface="Verdana"/>
              </a:rPr>
              <a:t>making treatment determinations;</a:t>
            </a:r>
            <a:r>
              <a:rPr b="0" spc="5" dirty="0">
                <a:latin typeface="Verdana"/>
                <a:cs typeface="Verdana"/>
              </a:rPr>
              <a:t> </a:t>
            </a:r>
            <a:r>
              <a:rPr b="0" dirty="0">
                <a:latin typeface="Verdana"/>
                <a:cs typeface="Verdana"/>
              </a:rPr>
              <a:t>and</a:t>
            </a:r>
          </a:p>
          <a:p>
            <a:pPr marL="1270">
              <a:lnSpc>
                <a:spcPct val="100000"/>
              </a:lnSpc>
              <a:spcBef>
                <a:spcPts val="40"/>
              </a:spcBef>
              <a:buFont typeface="Verdana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13970" marR="165100">
              <a:lnSpc>
                <a:spcPct val="100000"/>
              </a:lnSpc>
              <a:buAutoNum type="arabicParenR"/>
              <a:tabLst>
                <a:tab pos="381000" algn="l"/>
              </a:tabLst>
            </a:pPr>
            <a:r>
              <a:rPr b="0" spc="-105" dirty="0">
                <a:latin typeface="Verdana"/>
                <a:cs typeface="Verdana"/>
              </a:rPr>
              <a:t>To </a:t>
            </a:r>
            <a:r>
              <a:rPr b="0" spc="-5" dirty="0">
                <a:latin typeface="Verdana"/>
                <a:cs typeface="Verdana"/>
              </a:rPr>
              <a:t>aid regulatory </a:t>
            </a:r>
            <a:r>
              <a:rPr b="0" dirty="0">
                <a:latin typeface="Verdana"/>
                <a:cs typeface="Verdana"/>
              </a:rPr>
              <a:t>and </a:t>
            </a:r>
            <a:r>
              <a:rPr b="0" spc="-10" dirty="0">
                <a:latin typeface="Verdana"/>
                <a:cs typeface="Verdana"/>
              </a:rPr>
              <a:t>law </a:t>
            </a:r>
            <a:r>
              <a:rPr b="0" spc="-5" dirty="0">
                <a:latin typeface="Verdana"/>
                <a:cs typeface="Verdana"/>
              </a:rPr>
              <a:t>enforcement agencies </a:t>
            </a:r>
            <a:r>
              <a:rPr b="0" spc="-10" dirty="0">
                <a:latin typeface="Verdana"/>
                <a:cs typeface="Verdana"/>
              </a:rPr>
              <a:t>in </a:t>
            </a:r>
            <a:r>
              <a:rPr b="0" dirty="0">
                <a:latin typeface="Verdana"/>
                <a:cs typeface="Verdana"/>
              </a:rPr>
              <a:t>the  </a:t>
            </a:r>
            <a:r>
              <a:rPr b="0" spc="-5" dirty="0">
                <a:latin typeface="Verdana"/>
                <a:cs typeface="Verdana"/>
              </a:rPr>
              <a:t>detection </a:t>
            </a:r>
            <a:r>
              <a:rPr b="0" dirty="0">
                <a:latin typeface="Verdana"/>
                <a:cs typeface="Verdana"/>
              </a:rPr>
              <a:t>and </a:t>
            </a:r>
            <a:r>
              <a:rPr b="0" spc="-5" dirty="0">
                <a:latin typeface="Verdana"/>
                <a:cs typeface="Verdana"/>
              </a:rPr>
              <a:t>prevention </a:t>
            </a:r>
            <a:r>
              <a:rPr b="0" dirty="0">
                <a:latin typeface="Verdana"/>
                <a:cs typeface="Verdana"/>
              </a:rPr>
              <a:t>of </a:t>
            </a:r>
            <a:r>
              <a:rPr b="0" spc="-5" dirty="0">
                <a:latin typeface="Verdana"/>
                <a:cs typeface="Verdana"/>
              </a:rPr>
              <a:t>fraud, </a:t>
            </a:r>
            <a:r>
              <a:rPr b="0" dirty="0">
                <a:latin typeface="Verdana"/>
                <a:cs typeface="Verdana"/>
              </a:rPr>
              <a:t>drug abuse and the</a:t>
            </a:r>
            <a:r>
              <a:rPr b="0" spc="-165" dirty="0">
                <a:latin typeface="Verdana"/>
                <a:cs typeface="Verdana"/>
              </a:rPr>
              <a:t> </a:t>
            </a:r>
            <a:r>
              <a:rPr b="0" spc="-5" dirty="0">
                <a:latin typeface="Verdana"/>
                <a:cs typeface="Verdana"/>
              </a:rPr>
              <a:t>criminal  diversion </a:t>
            </a:r>
            <a:r>
              <a:rPr b="0" dirty="0">
                <a:latin typeface="Verdana"/>
                <a:cs typeface="Verdana"/>
              </a:rPr>
              <a:t>of </a:t>
            </a:r>
            <a:r>
              <a:rPr b="0" spc="-5" dirty="0">
                <a:latin typeface="Verdana"/>
                <a:cs typeface="Verdana"/>
              </a:rPr>
              <a:t>controlled</a:t>
            </a:r>
            <a:r>
              <a:rPr b="0" spc="-75" dirty="0">
                <a:latin typeface="Verdana"/>
                <a:cs typeface="Verdana"/>
              </a:rPr>
              <a:t> </a:t>
            </a:r>
            <a:r>
              <a:rPr b="0" dirty="0">
                <a:latin typeface="Verdana"/>
                <a:cs typeface="Verdana"/>
              </a:rPr>
              <a:t>substances.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Prescriber requirements of Act</a:t>
            </a:r>
            <a:r>
              <a:rPr spc="-125" dirty="0"/>
              <a:t> </a:t>
            </a:r>
            <a:r>
              <a:rPr dirty="0"/>
              <a:t>191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241" y="1332738"/>
            <a:ext cx="8171180" cy="3715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Verdana"/>
                <a:cs typeface="Verdana"/>
              </a:rPr>
              <a:t>Q: </a:t>
            </a:r>
            <a:r>
              <a:rPr sz="2000" b="1" spc="-5" dirty="0">
                <a:latin typeface="Verdana"/>
                <a:cs typeface="Verdana"/>
              </a:rPr>
              <a:t>What </a:t>
            </a:r>
            <a:r>
              <a:rPr sz="2000" b="1" dirty="0">
                <a:latin typeface="Verdana"/>
                <a:cs typeface="Verdana"/>
              </a:rPr>
              <a:t>are the </a:t>
            </a:r>
            <a:r>
              <a:rPr sz="2000" b="1" spc="-5" dirty="0">
                <a:latin typeface="Verdana"/>
                <a:cs typeface="Verdana"/>
              </a:rPr>
              <a:t>requirements </a:t>
            </a:r>
            <a:r>
              <a:rPr sz="2000" b="1" dirty="0">
                <a:latin typeface="Verdana"/>
                <a:cs typeface="Verdana"/>
              </a:rPr>
              <a:t>for </a:t>
            </a:r>
            <a:r>
              <a:rPr sz="2000" b="1" spc="-5" dirty="0">
                <a:latin typeface="Verdana"/>
                <a:cs typeface="Verdana"/>
              </a:rPr>
              <a:t>prescribers</a:t>
            </a:r>
            <a:r>
              <a:rPr sz="2000" b="1" spc="2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regarding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000" b="1" dirty="0">
                <a:latin typeface="Verdana"/>
                <a:cs typeface="Verdana"/>
              </a:rPr>
              <a:t>the </a:t>
            </a:r>
            <a:r>
              <a:rPr sz="2000" b="1" spc="-5" dirty="0">
                <a:latin typeface="Verdana"/>
                <a:cs typeface="Verdana"/>
              </a:rPr>
              <a:t>use </a:t>
            </a:r>
            <a:r>
              <a:rPr sz="2000" b="1" dirty="0">
                <a:latin typeface="Verdana"/>
                <a:cs typeface="Verdana"/>
              </a:rPr>
              <a:t>of the PA</a:t>
            </a:r>
            <a:r>
              <a:rPr sz="2000" b="1" spc="-9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PDMP?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A: </a:t>
            </a:r>
            <a:r>
              <a:rPr sz="2000" spc="-5" dirty="0">
                <a:latin typeface="Verdana"/>
                <a:cs typeface="Verdana"/>
              </a:rPr>
              <a:t>According to </a:t>
            </a:r>
            <a:r>
              <a:rPr sz="2000" dirty="0">
                <a:latin typeface="Verdana"/>
                <a:cs typeface="Verdana"/>
              </a:rPr>
              <a:t>Act </a:t>
            </a:r>
            <a:r>
              <a:rPr sz="2000" spc="-5" dirty="0">
                <a:latin typeface="Verdana"/>
                <a:cs typeface="Verdana"/>
              </a:rPr>
              <a:t>191, prescribers shall </a:t>
            </a:r>
            <a:r>
              <a:rPr sz="2000" dirty="0">
                <a:latin typeface="Verdana"/>
                <a:cs typeface="Verdana"/>
              </a:rPr>
              <a:t>query </a:t>
            </a:r>
            <a:r>
              <a:rPr sz="2000" spc="-5" dirty="0">
                <a:latin typeface="Verdana"/>
                <a:cs typeface="Verdana"/>
              </a:rPr>
              <a:t>the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system:</a:t>
            </a:r>
            <a:endParaRPr sz="2000">
              <a:latin typeface="Verdana"/>
              <a:cs typeface="Verdana"/>
            </a:endParaRPr>
          </a:p>
          <a:p>
            <a:pPr marL="355600" marR="433070" indent="-342900">
              <a:lnSpc>
                <a:spcPct val="107000"/>
              </a:lnSpc>
              <a:spcBef>
                <a:spcPts val="805"/>
              </a:spcBef>
              <a:buAutoNum type="arabicParenR"/>
              <a:tabLst>
                <a:tab pos="355600" algn="l"/>
              </a:tabLst>
            </a:pPr>
            <a:r>
              <a:rPr sz="2000" spc="-15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each patient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first time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patient is prescribed </a:t>
            </a:r>
            <a:r>
              <a:rPr sz="2000" dirty="0">
                <a:latin typeface="Verdana"/>
                <a:cs typeface="Verdana"/>
              </a:rPr>
              <a:t>a  </a:t>
            </a:r>
            <a:r>
              <a:rPr sz="2000" spc="-5" dirty="0">
                <a:latin typeface="Verdana"/>
                <a:cs typeface="Verdana"/>
              </a:rPr>
              <a:t>controlled </a:t>
            </a:r>
            <a:r>
              <a:rPr sz="2000" dirty="0">
                <a:latin typeface="Verdana"/>
                <a:cs typeface="Verdana"/>
              </a:rPr>
              <a:t>substance by </a:t>
            </a:r>
            <a:r>
              <a:rPr sz="2000" spc="-5" dirty="0">
                <a:latin typeface="Verdana"/>
                <a:cs typeface="Verdana"/>
              </a:rPr>
              <a:t>the prescriber </a:t>
            </a:r>
            <a:r>
              <a:rPr sz="2000" dirty="0">
                <a:latin typeface="Verdana"/>
                <a:cs typeface="Verdana"/>
              </a:rPr>
              <a:t>for purposes of  </a:t>
            </a:r>
            <a:r>
              <a:rPr sz="2000" spc="-5" dirty="0">
                <a:latin typeface="Verdana"/>
                <a:cs typeface="Verdana"/>
              </a:rPr>
              <a:t>establishing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baseline </a:t>
            </a:r>
            <a:r>
              <a:rPr sz="2000" dirty="0">
                <a:latin typeface="Verdana"/>
                <a:cs typeface="Verdana"/>
              </a:rPr>
              <a:t>and a thorough </a:t>
            </a:r>
            <a:r>
              <a:rPr sz="2000" spc="-5" dirty="0">
                <a:latin typeface="Verdana"/>
                <a:cs typeface="Verdana"/>
              </a:rPr>
              <a:t>medical record;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or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Verdana"/>
              <a:buAutoNum type="arabicParenR"/>
            </a:pP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7000"/>
              </a:lnSpc>
              <a:buAutoNum type="arabicParenR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If a </a:t>
            </a:r>
            <a:r>
              <a:rPr sz="2000" spc="-5" dirty="0">
                <a:latin typeface="Verdana"/>
                <a:cs typeface="Verdana"/>
              </a:rPr>
              <a:t>prescriber </a:t>
            </a:r>
            <a:r>
              <a:rPr sz="2000" spc="-10" dirty="0">
                <a:latin typeface="Verdana"/>
                <a:cs typeface="Verdana"/>
              </a:rPr>
              <a:t>believes </a:t>
            </a:r>
            <a:r>
              <a:rPr sz="2000" dirty="0">
                <a:latin typeface="Verdana"/>
                <a:cs typeface="Verdana"/>
              </a:rPr>
              <a:t>or has </a:t>
            </a:r>
            <a:r>
              <a:rPr sz="2000" spc="-5" dirty="0">
                <a:latin typeface="Verdana"/>
                <a:cs typeface="Verdana"/>
              </a:rPr>
              <a:t>reason to </a:t>
            </a:r>
            <a:r>
              <a:rPr sz="2000" spc="-10" dirty="0">
                <a:latin typeface="Verdana"/>
                <a:cs typeface="Verdana"/>
              </a:rPr>
              <a:t>believe, </a:t>
            </a:r>
            <a:r>
              <a:rPr sz="2000" dirty="0">
                <a:latin typeface="Verdana"/>
                <a:cs typeface="Verdana"/>
              </a:rPr>
              <a:t>using sound  </a:t>
            </a:r>
            <a:r>
              <a:rPr sz="2000" spc="-5" dirty="0">
                <a:latin typeface="Verdana"/>
                <a:cs typeface="Verdana"/>
              </a:rPr>
              <a:t>clinical judgment, that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patient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dirty="0">
                <a:latin typeface="Verdana"/>
                <a:cs typeface="Verdana"/>
              </a:rPr>
              <a:t>be abusing or </a:t>
            </a:r>
            <a:r>
              <a:rPr sz="2000" spc="-5" dirty="0">
                <a:latin typeface="Verdana"/>
                <a:cs typeface="Verdana"/>
              </a:rPr>
              <a:t>diverting  </a:t>
            </a:r>
            <a:r>
              <a:rPr sz="2000" dirty="0">
                <a:latin typeface="Verdana"/>
                <a:cs typeface="Verdana"/>
              </a:rPr>
              <a:t>drugs.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1164" y="3046348"/>
            <a:ext cx="5813425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dirty="0">
                <a:solidFill>
                  <a:srgbClr val="000000"/>
                </a:solidFill>
                <a:latin typeface="Verdana"/>
                <a:cs typeface="Verdana"/>
              </a:rPr>
              <a:t>HOW DO YOU</a:t>
            </a:r>
            <a:r>
              <a:rPr b="1" spc="-6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b="1" dirty="0">
                <a:solidFill>
                  <a:srgbClr val="000000"/>
                </a:solidFill>
                <a:latin typeface="Verdana"/>
                <a:cs typeface="Verdana"/>
              </a:rPr>
              <a:t>REGISTER?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81000"/>
            <a:ext cx="9142476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33927" y="2741803"/>
            <a:ext cx="4979670" cy="1922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4190">
              <a:lnSpc>
                <a:spcPct val="100000"/>
              </a:lnSpc>
            </a:pP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Register for </a:t>
            </a:r>
            <a:r>
              <a:rPr sz="1600" b="1" u="heavy" spc="-5" dirty="0">
                <a:solidFill>
                  <a:srgbClr val="FF0000"/>
                </a:solidFill>
                <a:latin typeface="Verdana"/>
                <a:cs typeface="Verdana"/>
              </a:rPr>
              <a:t>a New</a:t>
            </a:r>
            <a:r>
              <a:rPr sz="1600" b="1" u="heavy" spc="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u="heavy" spc="-10" dirty="0">
                <a:solidFill>
                  <a:srgbClr val="FF0000"/>
                </a:solidFill>
                <a:latin typeface="Verdana"/>
                <a:cs typeface="Verdana"/>
              </a:rPr>
              <a:t>Account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This tutorial provides you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"step by step"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process of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registering 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for a new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account in </a:t>
            </a:r>
            <a:r>
              <a:rPr sz="1200" spc="-15" dirty="0">
                <a:solidFill>
                  <a:srgbClr val="FF0000"/>
                </a:solidFill>
                <a:latin typeface="Verdana"/>
                <a:cs typeface="Verdana"/>
              </a:rPr>
              <a:t>PA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PMP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AWARxE.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Once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you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create an 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account and it's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validated,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an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approval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email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will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be sent to</a:t>
            </a:r>
            <a:r>
              <a:rPr sz="1200" spc="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you.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This tutorial covers how</a:t>
            </a:r>
            <a:r>
              <a:rPr sz="1200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to:</a:t>
            </a:r>
            <a:endParaRPr sz="1200">
              <a:latin typeface="Verdana"/>
              <a:cs typeface="Verdana"/>
            </a:endParaRPr>
          </a:p>
          <a:p>
            <a:pPr marL="236220" indent="-223520">
              <a:lnSpc>
                <a:spcPct val="100000"/>
              </a:lnSpc>
              <a:buAutoNum type="arabicParenR"/>
              <a:tabLst>
                <a:tab pos="236854" algn="l"/>
              </a:tabLst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Create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an</a:t>
            </a:r>
            <a:r>
              <a:rPr sz="1200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account;</a:t>
            </a:r>
            <a:endParaRPr sz="1200">
              <a:latin typeface="Verdana"/>
              <a:cs typeface="Verdana"/>
            </a:endParaRPr>
          </a:p>
          <a:p>
            <a:pPr marL="236220" indent="-223520">
              <a:lnSpc>
                <a:spcPct val="100000"/>
              </a:lnSpc>
              <a:buAutoNum type="arabicParenR"/>
              <a:tabLst>
                <a:tab pos="236854" algn="l"/>
              </a:tabLst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Select your role;</a:t>
            </a:r>
            <a:r>
              <a:rPr sz="1200" spc="-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endParaRPr sz="1200">
              <a:latin typeface="Verdana"/>
              <a:cs typeface="Verdana"/>
            </a:endParaRPr>
          </a:p>
          <a:p>
            <a:pPr marL="236220" indent="-223520">
              <a:lnSpc>
                <a:spcPct val="100000"/>
              </a:lnSpc>
              <a:buAutoNum type="arabicParenR"/>
              <a:tabLst>
                <a:tab pos="236854" algn="l"/>
              </a:tabLst>
            </a:pPr>
            <a:r>
              <a:rPr sz="1200" spc="-5" dirty="0">
                <a:solidFill>
                  <a:srgbClr val="FF0000"/>
                </a:solidFill>
                <a:latin typeface="Verdana"/>
                <a:cs typeface="Verdana"/>
              </a:rPr>
              <a:t>Complete the </a:t>
            </a:r>
            <a:r>
              <a:rPr sz="1200" spc="-10" dirty="0">
                <a:solidFill>
                  <a:srgbClr val="FF0000"/>
                </a:solidFill>
                <a:latin typeface="Verdana"/>
                <a:cs typeface="Verdana"/>
              </a:rPr>
              <a:t>registration</a:t>
            </a:r>
            <a:r>
              <a:rPr sz="1200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FF0000"/>
                </a:solidFill>
                <a:latin typeface="Verdana"/>
                <a:cs typeface="Verdana"/>
              </a:rPr>
              <a:t>process.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997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Verdana</vt:lpstr>
      <vt:lpstr>Office Theme</vt:lpstr>
      <vt:lpstr>Pennsylvania’s Prescription Drug Monitoring  Program (PA PDMP)</vt:lpstr>
      <vt:lpstr>Agenda</vt:lpstr>
      <vt:lpstr>Scope of the issue</vt:lpstr>
      <vt:lpstr>Leadership is the key</vt:lpstr>
      <vt:lpstr>PA PDMP champions</vt:lpstr>
      <vt:lpstr>Purpose of Act 191</vt:lpstr>
      <vt:lpstr>Prescriber requirements of Act 191</vt:lpstr>
      <vt:lpstr>HOW DO YOU REGISTER?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delegates</vt:lpstr>
      <vt:lpstr>Data elements available</vt:lpstr>
      <vt:lpstr>Future program enhancements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Stakeholder Meeting_DRAFT_CURRENT</dc:title>
  <dc:creator>Patel, Meghna H.</dc:creator>
  <cp:lastModifiedBy>Amanda Tekely</cp:lastModifiedBy>
  <cp:revision>1</cp:revision>
  <dcterms:created xsi:type="dcterms:W3CDTF">2016-09-15T12:21:46Z</dcterms:created>
  <dcterms:modified xsi:type="dcterms:W3CDTF">2016-09-15T16:21:58Z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2016-09-15T00:00:00Z</vt:filetime>
  </property>
</Properties>
</file>